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sldIdLst>
    <p:sldId id="272" r:id="rId4"/>
    <p:sldId id="288" r:id="rId5"/>
    <p:sldId id="260" r:id="rId6"/>
    <p:sldId id="261" r:id="rId7"/>
    <p:sldId id="262" r:id="rId8"/>
    <p:sldId id="263" r:id="rId9"/>
    <p:sldId id="302" r:id="rId10"/>
    <p:sldId id="265" r:id="rId11"/>
    <p:sldId id="303" r:id="rId12"/>
    <p:sldId id="304" r:id="rId13"/>
    <p:sldId id="266" r:id="rId14"/>
    <p:sldId id="307" r:id="rId15"/>
    <p:sldId id="267" r:id="rId16"/>
    <p:sldId id="257" r:id="rId17"/>
    <p:sldId id="305" r:id="rId18"/>
    <p:sldId id="312" r:id="rId19"/>
    <p:sldId id="309" r:id="rId20"/>
    <p:sldId id="310" r:id="rId21"/>
    <p:sldId id="311" r:id="rId22"/>
    <p:sldId id="308" r:id="rId23"/>
    <p:sldId id="268" r:id="rId24"/>
    <p:sldId id="313" r:id="rId25"/>
    <p:sldId id="269" r:id="rId26"/>
    <p:sldId id="270" r:id="rId27"/>
    <p:sldId id="271" r:id="rId28"/>
    <p:sldId id="314" r:id="rId29"/>
    <p:sldId id="315" r:id="rId30"/>
    <p:sldId id="316" r:id="rId31"/>
    <p:sldId id="317" r:id="rId32"/>
    <p:sldId id="318" r:id="rId33"/>
    <p:sldId id="328" r:id="rId34"/>
    <p:sldId id="329" r:id="rId35"/>
    <p:sldId id="319" r:id="rId36"/>
    <p:sldId id="322" r:id="rId37"/>
    <p:sldId id="320" r:id="rId38"/>
    <p:sldId id="321" r:id="rId39"/>
    <p:sldId id="326" r:id="rId40"/>
    <p:sldId id="330" r:id="rId41"/>
    <p:sldId id="348" r:id="rId42"/>
    <p:sldId id="349" r:id="rId43"/>
    <p:sldId id="331" r:id="rId44"/>
    <p:sldId id="332" r:id="rId45"/>
    <p:sldId id="333" r:id="rId46"/>
    <p:sldId id="327" r:id="rId47"/>
    <p:sldId id="334" r:id="rId48"/>
    <p:sldId id="335" r:id="rId49"/>
    <p:sldId id="336" r:id="rId50"/>
    <p:sldId id="337" r:id="rId51"/>
    <p:sldId id="338" r:id="rId52"/>
    <p:sldId id="339" r:id="rId53"/>
    <p:sldId id="274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47" r:id="rId62"/>
    <p:sldId id="287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0F9D"/>
    <a:srgbClr val="FBAC00"/>
    <a:srgbClr val="F2E4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 autoAdjust="0"/>
    <p:restoredTop sz="94660"/>
  </p:normalViewPr>
  <p:slideViewPr>
    <p:cSldViewPr snapToGrid="0">
      <p:cViewPr varScale="1">
        <p:scale>
          <a:sx n="66" d="100"/>
          <a:sy n="66" d="100"/>
        </p:scale>
        <p:origin x="51" y="10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AE828-CC99-417A-8C1C-44F76DD13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164E6-5F1C-4426-816A-8E051437F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F4072-27D4-4FB0-B2A2-FA0994CC3F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441C1-FA1B-4333-BC7A-A9B9354A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B204A-8818-44A2-AE47-06CD31F39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56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DFB67-2B4B-4A12-9740-8BBF11C3E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3C74F-6D2F-4409-A04B-2149AD3AD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10075-9647-464C-97DC-7A36B35F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81116-77E4-4007-ABF9-DB8C09467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841A2-46BF-49A9-AA59-5266BEC9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960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8A94-D362-46CF-8F8F-E7F8B258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62D6D-90CF-4F56-9A52-6A8B1A523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5CA6E-A9C0-4FB3-8EEB-47A87580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ACBFB-6246-48FA-BA7E-72649FCB1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71543-650E-4283-A365-7E4B47450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4411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6183F-8911-423A-89E7-80FC63A6B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1A163-0E32-4D3C-946D-DFF1EC9FD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9719C-3973-4B2C-A3CF-97DABA834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D2879-DFF1-4418-ACA3-6963FD1469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B859F-0BAD-4320-A0C6-AD92CDE5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F2C87-7AA7-48E2-8006-6C2C257D8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790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BF54D-2BE3-4A3E-844F-157BBB56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B7442-F23E-4E69-AE6F-D4B086390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D26C9-00FC-4BCC-81F4-713374FC7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202967-174E-4E87-9B99-A2FB6F208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F2AC4B-1DBD-4C20-8907-3A49D9E23E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5FCA9-16DF-4064-9695-FE6B08CD72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D4207-325E-412E-8DA4-CD03BDBB0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7EFD46-7386-43CD-876E-DD5148AA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2631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821D0-5C62-410E-A487-20F211B2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C41EC-D336-4298-87C9-74BDA759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FF376-5CD4-4A1E-9AB1-F021A7989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B9434-B377-492E-AD38-12E2CB36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558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2B15C-FB88-4225-B13A-1C326B4E1A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F66E4C-6D77-4840-A23B-860C8640C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2186C-7E9D-438A-B032-EFEAB4D4B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419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529ED-9A4A-499E-9847-CEBC9E919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1820-E2B6-4F39-ABB8-6B57305BA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BCD4E-7627-4DB6-B14F-9E0DB74C2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D5AF0-AB19-4478-B204-540C9FF0E5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05380-B594-42EA-861A-322D1937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C9CED-7EFB-46A6-BCB9-DAB127D14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744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193F-35A3-42BE-A53C-B17B3A4D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6A132-3992-4D0D-B197-3CA669099D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5C1DD-9A66-4576-8C6D-BCCDD901B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23492-CEB9-413F-A00B-3E87209879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4B923-2FDE-4095-BF05-A7681D74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78EB8-EF95-46A8-9168-9B311506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432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135E8-AA46-4365-B914-C6034C7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EF1E87-00D2-4EED-ABA5-C567D3F161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AA26B-5E36-42BC-B13C-23A6591D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6F43F-56AA-448A-A757-16779083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7AAFE-D147-44F3-A0FA-23EA33760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115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576DC0-48FC-4F00-B8F3-E57EBC749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AFE1FD-B5DF-4AC0-8EEE-52D0B044E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D86BC-6826-414E-8875-096E9396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158C4-FD97-4B2D-9F6B-A52DB31A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F5BBB-1704-4BC6-B5D2-56FCB395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9749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48649-1EC4-4DD7-B045-1E1D4B55C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EC89-59B6-4CE0-B470-31A53AB24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E2611-1FF3-4701-9675-6536D5DAE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5D3B3-ED9C-4839-B4DF-F77ED8D16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C4F58-D202-4167-91E9-A10A972F0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8029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A6786-4842-4F3F-91D7-75EE89D51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0DF67-5392-47AC-825A-BECA3AAD6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6DA84-85E2-47E3-96A4-D4091AAC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3E106-DDD4-4512-9378-ED8E104B3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FEE2A-A6A3-4300-81BA-39FDBC951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728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7B0B-6E9E-4452-83E7-C4E19FFED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DF7F8-1FA6-428F-A1E0-0F65BAA40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2B269-4F87-4E2F-AA2B-4F6A700D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9EEC6-5018-48C8-866D-AA6F010F7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06E71-4EC6-45C7-8E13-8EB4F2A85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5642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D29EC-18CB-40C6-8AF5-9657B6B7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485EE-0DDB-40BB-A79D-E34D4BD6DE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A3647-B565-4D2C-862C-83C40503D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D7F5E-4E8A-4F5D-A6F0-E69E10E97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B2DC8-745B-4432-8148-2FB9BE108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D674C-BDCD-4BB5-8BE7-A07D4926D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5333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B2627-1250-4C47-8CB2-3DC17468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AE543-E58E-4D10-B4BC-55C24ABCB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4F880-BA60-4ED9-A857-D06FBC7C8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2A626-AB3F-4FDE-A5EE-197733C293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DB7FB-9B0C-421D-8559-5C967C221F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48F9D8-791A-4828-ADAC-F050398CB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6ADAB4-098E-4099-BEAC-D188EA19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A17AA9-6F75-4E34-B1F4-EEFFA8442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2642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D13C7-E215-4861-B4EE-D82AFBE9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A9516-9C5E-46A1-8271-DFC913303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A741C5-6815-40C5-BA0B-1C4EA9E3C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AE39CB-C083-41BF-A2FD-86DEFF35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791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1D71D-D4E0-434B-8AE6-2267C93CD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90809D-AFDD-4CB1-AD85-00DD01ED8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977CB-9F78-4615-9B75-CCE59BA99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1769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4284F-113E-43BE-9E34-1F14E5A3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C4AC0-80EE-4A83-AD93-F31E4564F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AB8D5-CEDF-481F-AAEB-582B8AD3A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3CCBA-F415-47D0-AF97-30C1B3380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A2E69-8615-4AFF-9808-C8F40527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4309C-4752-45AD-9E3C-9A1E35FB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185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704E6-B45E-460E-B2DA-24CFF6844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18EBA6-4F95-43EC-B611-64552D1CB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157F8-66AA-43E5-A8E1-F7C7C1121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8780D-DA22-4893-81B2-8A0C58DDF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48340-A357-4E87-9C3F-54941958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6C75F-FC0B-47AE-A9EE-26F7F62AF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08836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258EF-5F16-47EA-9EA6-AA5C78E02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EF565-40AE-49E5-9897-290F927B8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D22BC-29E7-4ADD-9BE6-7EB62B89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CA583-C8AE-4640-BC02-DD8C8F23F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BAC47-6B5C-44AE-84EB-0DEF4BD8F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4639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8AB7D4-4ADE-4E4F-A8CF-2FCEFCF4A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F2A3E0-0380-43D1-A8B2-6586823F4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4A7E7-1628-4BE3-AC8E-4EE179AB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B3E35-4CA5-41D7-8213-8FF49DC66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652DE-413F-4AD2-9E3E-3DC383936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17046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AE828-CC99-417A-8C1C-44F76DD13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164E6-5F1C-4426-816A-8E051437F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F4072-27D4-4FB0-B2A2-FA0994CC3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441C1-FA1B-4333-BC7A-A9B9354A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B204A-8818-44A2-AE47-06CD31F39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8868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DFB67-2B4B-4A12-9740-8BBF11C3E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3C74F-6D2F-4409-A04B-2149AD3AD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10075-9647-464C-97DC-7A36B35F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81116-77E4-4007-ABF9-DB8C09467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841A2-46BF-49A9-AA59-5266BEC9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4295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8A94-D362-46CF-8F8F-E7F8B258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62D6D-90CF-4F56-9A52-6A8B1A523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5CA6E-A9C0-4FB3-8EEB-47A87580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ACBFB-6246-48FA-BA7E-72649FCB1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71543-650E-4283-A365-7E4B47450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7241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6183F-8911-423A-89E7-80FC63A6B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1A163-0E32-4D3C-946D-DFF1EC9FD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9719C-3973-4B2C-A3CF-97DABA834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D2879-DFF1-4418-ACA3-6963FD146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B859F-0BAD-4320-A0C6-AD92CDE5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F2C87-7AA7-48E2-8006-6C2C257D8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70346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BF54D-2BE3-4A3E-844F-157BBB56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B7442-F23E-4E69-AE6F-D4B086390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D26C9-00FC-4BCC-81F4-713374FC7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202967-174E-4E87-9B99-A2FB6F208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F2AC4B-1DBD-4C20-8907-3A49D9E23E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5FCA9-16DF-4064-9695-FE6B08CD7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D4207-325E-412E-8DA4-CD03BDBB0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7EFD46-7386-43CD-876E-DD5148AA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39369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821D0-5C62-410E-A487-20F211B2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C41EC-D336-4298-87C9-74BDA759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FF376-5CD4-4A1E-9AB1-F021A7989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B9434-B377-492E-AD38-12E2CB36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275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2B15C-FB88-4225-B13A-1C326B4E1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F66E4C-6D77-4840-A23B-860C8640C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2186C-7E9D-438A-B032-EFEAB4D4B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54525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529ED-9A4A-499E-9847-CEBC9E919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1820-E2B6-4F39-ABB8-6B57305BA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BCD4E-7627-4DB6-B14F-9E0DB74C2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D5AF0-AB19-4478-B204-540C9FF0E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05380-B594-42EA-861A-322D1937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C9CED-7EFB-46A6-BCB9-DAB127D14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8495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193F-35A3-42BE-A53C-B17B3A4D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6A132-3992-4D0D-B197-3CA669099D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5C1DD-9A66-4576-8C6D-BCCDD901B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23492-CEB9-413F-A00B-3E8720987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4B923-2FDE-4095-BF05-A7681D74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78EB8-EF95-46A8-9168-9B311506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58381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135E8-AA46-4365-B914-C6034C76B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EF1E87-00D2-4EED-ABA5-C567D3F161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AA26B-5E36-42BC-B13C-23A6591D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6F43F-56AA-448A-A757-16779083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7AAFE-D147-44F3-A0FA-23EA33760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67860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576DC0-48FC-4F00-B8F3-E57EBC749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AFE1FD-B5DF-4AC0-8EEE-52D0B044E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D86BC-6826-414E-8875-096E9396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158C4-FD97-4B2D-9F6B-A52DB31A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F5BBB-1704-4BC6-B5D2-56FCB395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647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C7910-2E8D-4FCE-8119-DE7275F34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B2AE5-FB61-4C97-A1BF-8804C85FA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57D7F-C3FF-4D98-8547-7352DBD872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82080-2C5D-4807-B78F-446383850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CF4D2-3153-4CC3-ABC0-095615BC6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998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1B090C-C681-48B2-BC51-0A08DBF79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38FB3-FD35-44C4-9A3B-D3B766CA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5E19B-99D0-471A-9754-8B32E9A3E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63694-BFCA-4D7A-852D-C3C5FE2C3C58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D7859-AADB-4849-8908-86E43058E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50A1B-B49D-48FF-B687-BC733236E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AC3B3-3209-4B26-97AA-17EB666E15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38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C7910-2E8D-4FCE-8119-DE7275F34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B2AE5-FB61-4C97-A1BF-8804C85FA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57D7F-C3FF-4D98-8547-7352DBD872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F8C60-F6D2-4362-8654-D4F0D38AAA99}" type="datetimeFigureOut">
              <a:rPr lang="en-CA" smtClean="0"/>
              <a:t>2021-02-15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82080-2C5D-4807-B78F-446383850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CF4D2-3153-4CC3-ABC0-095615BC6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79990-0EF5-4DEB-A294-D60AE4B577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152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43B9B-1D52-4727-8ADF-A3E1CF10E9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E8D1C2-0164-4CC5-94AF-B6A9FCB673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AF499CC-11A6-4230-BACB-4BEAE707E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" r="8086"/>
          <a:stretch/>
        </p:blipFill>
        <p:spPr>
          <a:xfrm>
            <a:off x="0" y="0"/>
            <a:ext cx="12192000" cy="6911364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4B8500-F269-420F-8F37-7396E382D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28" y="768172"/>
            <a:ext cx="4559817" cy="993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766D2C-B360-4EFC-9906-FA415F7A1327}"/>
              </a:ext>
            </a:extLst>
          </p:cNvPr>
          <p:cNvSpPr txBox="1"/>
          <p:nvPr/>
        </p:nvSpPr>
        <p:spPr>
          <a:xfrm>
            <a:off x="245706" y="2565640"/>
            <a:ext cx="11700587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characteristics and verification of Chambers for testing to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CISPR 25 and ISO 11452-2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59FFE37-A91E-461D-A2CD-363AC7352E12}"/>
              </a:ext>
            </a:extLst>
          </p:cNvPr>
          <p:cNvSpPr/>
          <p:nvPr/>
        </p:nvSpPr>
        <p:spPr>
          <a:xfrm rot="16040362">
            <a:off x="8608712" y="4810261"/>
            <a:ext cx="3641585" cy="4141464"/>
          </a:xfrm>
          <a:prstGeom prst="triangle">
            <a:avLst/>
          </a:prstGeom>
          <a:solidFill>
            <a:srgbClr val="FBAC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1B23B6-F8A9-4C8B-860B-E52EA180AF52}"/>
              </a:ext>
            </a:extLst>
          </p:cNvPr>
          <p:cNvSpPr txBox="1"/>
          <p:nvPr/>
        </p:nvSpPr>
        <p:spPr>
          <a:xfrm>
            <a:off x="9065857" y="6359429"/>
            <a:ext cx="312614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Presented by: Louis A. Feudi raymondemc.ca</a:t>
            </a:r>
            <a:endParaRPr lang="en-CA" sz="12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15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6E19637C-6C78-4E63-8842-BB88DE49309E}"/>
              </a:ext>
            </a:extLst>
          </p:cNvPr>
          <p:cNvSpPr txBox="1"/>
          <p:nvPr/>
        </p:nvSpPr>
        <p:spPr>
          <a:xfrm>
            <a:off x="283679" y="783156"/>
            <a:ext cx="10551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  <a:endParaRPr lang="en-CA" sz="3600" b="1" dirty="0">
              <a:solidFill>
                <a:srgbClr val="FBA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A1D0CE-C857-4234-BE2B-9C54233DD0B2}"/>
              </a:ext>
            </a:extLst>
          </p:cNvPr>
          <p:cNvSpPr txBox="1"/>
          <p:nvPr/>
        </p:nvSpPr>
        <p:spPr>
          <a:xfrm>
            <a:off x="283679" y="1649745"/>
            <a:ext cx="1160352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CISPR 25 Scope</a:t>
            </a:r>
          </a:p>
          <a:p>
            <a:pPr marL="342900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Key Definitions</a:t>
            </a:r>
          </a:p>
          <a:p>
            <a:pPr marL="342900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Qualification of ALSE Absorber</a:t>
            </a:r>
          </a:p>
          <a:p>
            <a:pPr marL="342900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Design Characteristics of Chamber</a:t>
            </a:r>
          </a:p>
          <a:p>
            <a:pPr marL="342900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Chamber Verification methods</a:t>
            </a:r>
          </a:p>
          <a:p>
            <a:pPr marL="800100" lvl="1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Reference measurement Method</a:t>
            </a:r>
          </a:p>
          <a:p>
            <a:pPr marL="800100" lvl="1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Long Wire measurement Method</a:t>
            </a:r>
          </a:p>
          <a:p>
            <a:pPr marL="342900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Influence Parameters affecting Chamber performance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86194E-971A-4727-982F-6DC3D5B6EBCC}"/>
              </a:ext>
            </a:extLst>
          </p:cNvPr>
          <p:cNvGrpSpPr/>
          <p:nvPr/>
        </p:nvGrpSpPr>
        <p:grpSpPr>
          <a:xfrm>
            <a:off x="-1" y="-38349"/>
            <a:ext cx="12252893" cy="6905679"/>
            <a:chOff x="-1" y="-38349"/>
            <a:chExt cx="12252893" cy="690567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17528B1-F354-4DD7-82A7-D672DF0F09F7}"/>
                </a:ext>
              </a:extLst>
            </p:cNvPr>
            <p:cNvSpPr/>
            <p:nvPr/>
          </p:nvSpPr>
          <p:spPr>
            <a:xfrm>
              <a:off x="0" y="6456784"/>
              <a:ext cx="12192000" cy="4105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4F5A94E-2CEC-4C30-8F41-B3FF58A657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779"/>
            <a:stretch/>
          </p:blipFill>
          <p:spPr>
            <a:xfrm>
              <a:off x="-1" y="-38349"/>
              <a:ext cx="12252893" cy="536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343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985B86-612A-4E67-ABF7-1AE78AC20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483045"/>
            <a:ext cx="10515600" cy="1325563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CISPR and IEC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AF1B77-9560-4150-861C-95557801E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670" y="1808608"/>
            <a:ext cx="11466017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Comité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Spécial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des Perturbations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Radioélectriques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(English translation: International Special Committee on Radio Interference)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Part of the International Electrotechnical Commission (IEC)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CISPR drafts standards for controlling electromagnetic interference 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Electrical and electronic devices</a:t>
            </a:r>
          </a:p>
          <a:p>
            <a:pPr marL="0" indent="0">
              <a:buClr>
                <a:srgbClr val="430F9D"/>
              </a:buClr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88E2FE-5CAD-49BA-958B-4D63A4C2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82F853-B09D-4627-8140-1A5888576F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F7A67DD-7178-4765-9ADD-EFDAA720C2E0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0924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420175-3256-4DDA-A29E-4F360BE0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35348"/>
            <a:ext cx="10515600" cy="1325563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CISPR and IEC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D403A6-673B-4ACA-9145-466A9F3C3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783" y="1727103"/>
            <a:ext cx="10849621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Two types of standards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Guideline standards – provided for use by a product standard committee as a “basic framework”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Product Specific Standards – Tailored to evaluate and verify that a specific product or product category is compliant with a specific set of requirements that can be impacted by environment, user interface, and safety requirements where applicable.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CEB73-9BAC-47AC-8702-4449F3B5E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4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070735-CEC6-4E05-8D49-3935E1EE84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47680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BB63590-4C27-40F4-AD04-50E7F8E101D6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0433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3F33F9-863E-4DB1-9378-4695DC4E9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798" y="438971"/>
            <a:ext cx="10515600" cy="1325563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CISPR 25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2D83B9-2763-46FD-9171-C36C4B4B4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8" y="1764534"/>
            <a:ext cx="10515600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Standard for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“Vehicles, Boats, and Internal Combustion Engines-Limits and Methods of Measurement for the Protection of On-Board Receivers”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On-Board Receivers include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Sound and Television Broadcast Receivers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Land mobile Radio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Radio Telephone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Amateur, Citizens Radio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Satellite Navigation (GPS)</a:t>
            </a:r>
          </a:p>
          <a:p>
            <a:pPr lvl="2">
              <a:buClr>
                <a:srgbClr val="430F9D"/>
              </a:buClr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WiFi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Bluetooth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connected to vehicle harness and after market add-ons to on board power connector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6F8178-EF3B-4F46-AE53-83FC8155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5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C26554-CA7A-424B-8174-E1CB57169C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545AD88-24CE-43D9-9F04-E06307E75AA2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3748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3E4AFA-7487-4BD1-9ACB-22B62D817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500062"/>
            <a:ext cx="11114314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CISPR 25 Edition 4: 2016</a:t>
            </a:r>
            <a:b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Corrigendum 1:2017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E82575-FAAF-4AA5-A2A9-EF14437EB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55" y="2021909"/>
            <a:ext cx="1134389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recent publication</a:t>
            </a:r>
          </a:p>
          <a:p>
            <a:pPr>
              <a:lnSpc>
                <a:spcPct val="100000"/>
              </a:lnSpc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Provides Test Procedures and Emission Limits for both entire Vehicle electrical system on-board components (Clause 5) and modules independent from the vehicle (Clause 6) from 150 kHz-2500 MHz</a:t>
            </a:r>
          </a:p>
          <a:p>
            <a:pPr>
              <a:lnSpc>
                <a:spcPct val="100000"/>
              </a:lnSpc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“Sets limits for electromagnetic emissions from components to prevent objectionable disturbance to on-board receivers.” Protects receivers in the vehicle from components/modules in same vehicle</a:t>
            </a:r>
          </a:p>
          <a:p>
            <a:pPr>
              <a:lnSpc>
                <a:spcPct val="100000"/>
              </a:lnSpc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Does not cover protection from RF Emissions and pulse-type voltage fluctuations (ISO)</a:t>
            </a:r>
          </a:p>
          <a:p>
            <a:pPr>
              <a:lnSpc>
                <a:spcPct val="100000"/>
              </a:lnSpc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Limits recommended and subject to modification by vehicle manufacturer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78BD9E-1808-460D-8919-CC6AE858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6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AFEA67-0B95-4A01-BACB-3BEF7F014B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A4BBC1-60AA-4BAF-A5F6-1B11510B82E6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787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3E4AFA-7487-4BD1-9ACB-22B62D817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7783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CISPR 25 Edition 4: 2016</a:t>
            </a:r>
            <a:b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Corrigendum 1:2017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E82575-FAAF-4AA5-A2A9-EF14437EB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8" y="2182787"/>
            <a:ext cx="10920002" cy="3839803"/>
          </a:xfrm>
        </p:spPr>
        <p:txBody>
          <a:bodyPr>
            <a:normAutofit/>
          </a:bodyPr>
          <a:lstStyle/>
          <a:p>
            <a:pPr marL="0" indent="0">
              <a:buClr>
                <a:srgbClr val="430F9D"/>
              </a:buCl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Chamber Definitions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Shielded Enclosure – Mesh or Sheet Metal Housing electromagnetically separating internal and external environment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ALSE – Absorber Lined Shielded Enclosure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Bonded – DC resistance less than 2.5 milli-ohms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Reference Ground Plane – flat conductive surface whose potential is used as a common reference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Validation Ground Plane – elevated reference ground plane with the dimensions of 2.5m by 1m used as standard for reference measurements and modelling per Annex J.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78BD9E-1808-460D-8919-CC6AE858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7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5D1AC0-A381-4C90-A912-91197D8F1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11EECC4-BB2F-4614-A226-298C43A25268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6992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F8E80E-B05F-49CA-9D3A-24382D291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01458"/>
            <a:ext cx="10515600" cy="1325563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Shielded Enclosure</a:t>
            </a:r>
            <a:r>
              <a:rPr lang="en-US" dirty="0"/>
              <a:t>	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D24E41-98F1-4334-ABF0-B4243CB87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79" y="2105446"/>
            <a:ext cx="11174313" cy="4351338"/>
          </a:xfrm>
        </p:spPr>
        <p:txBody>
          <a:bodyPr/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Provides an environment with ambient electronic noise (a minimum of) 6dB below emissions limits specified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standard shielded enclosures provide the following Shielding effectiveness: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Magnetic: 55dB @ 10kHz; 95dB @ 200kHz; 100 dB @ 1 MHz 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Electric: 100dB from 15kHz to 100MHz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Planewave: 100dB from 100MHz to 1GHz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Microwave: 100dB at 10GHz, 100dB at 18GHz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F581DC-93EF-48C9-982A-409F0E79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8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049773-6173-4BAB-85A4-515A43A493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14F55A8-4834-4229-9333-561750658020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459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9AE1D7-F583-4655-9FF8-D95BAAD5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66665"/>
            <a:ext cx="10515600" cy="7618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Important Components of Shielded Enclosures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751CEA-D738-4363-8C9C-044FF6705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79" y="1770591"/>
            <a:ext cx="10840719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Constructed of steel, with a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Minimum single leaf door,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Honeycombed vents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Electrical power filters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Pipe penetrations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Bulkhead panels w/connectors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Lighting</a:t>
            </a:r>
          </a:p>
          <a:p>
            <a:pPr lvl="1">
              <a:buClr>
                <a:srgbClr val="430F9D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Eliminates or drastically reduces ambient emissions </a:t>
            </a:r>
          </a:p>
          <a:p>
            <a:pPr lvl="1">
              <a:buClr>
                <a:srgbClr val="430F9D"/>
              </a:buClr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A24A53-47EA-4AC0-8663-CB4BA83AD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9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E61982-9B97-434B-BCA9-E1F1733C20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9D93F58-C009-4290-ABE0-F33988A4264B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366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6C0F5A-5DE9-4A79-B9C1-A514739C2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804954"/>
            <a:ext cx="10515600" cy="71416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Absorber Lined Shielded Enclosure (ALSE)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EACB09-ED81-423D-92B3-31202547A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8" y="1825625"/>
            <a:ext cx="11117500" cy="413977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 steel walls, reflected energy can cause measurement errors of as much as 20dB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 absorber material lined on walls and ceiling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 absorber on floor for Vehicle Tests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Ferrite tile up to 25mm thick can be added to floor for component testing if the ALSE performance in this configuration meets the requirements of Annex J of CISPR 25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Minimum size determined by ensuring 1m separation of both vehicle/EUT and antenna from the nearest surface of absorber material </a:t>
            </a: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5A9D9F-D24A-4DC1-B2F3-B0544FBD6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10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31B225-1C7F-4B9D-B408-67EDDD8089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03791C7-6BBE-4318-B1B1-83B13030E5DF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3244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E4C3EE-384E-4599-8F28-114B6BCCD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77837"/>
            <a:ext cx="10515600" cy="77013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ALSE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209AC3-6D47-489E-90C9-094084F2E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61" y="1870812"/>
            <a:ext cx="10892828" cy="4062695"/>
          </a:xfrm>
        </p:spPr>
        <p:txBody>
          <a:bodyPr>
            <a:normAutofit/>
          </a:bodyPr>
          <a:lstStyle/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“For Radiated Emissions measurement…, ALSE shall be cleared of all items not pertinent to the test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removes reflection sources like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unnecessary equipment, cable racks, storage cabinets, desks, chairs, etc.)”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Absorber material performance shall be greater than or equal to 6dB from 70 MHz to 2500 MHz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Additionally, the chamber performance is confirmed using the validation procedure described in Annex J.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3456F0-6B83-4F50-81A1-1C4AC548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11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C6E894-9E76-4599-AA4D-35BD67F1FD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A2AF4AC-C5EA-44F5-BE27-3D67E9CEE9D0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7091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D499A-752E-4A75-A7DB-88DC445F1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80" y="2616090"/>
            <a:ext cx="3058621" cy="106680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Ferrite and Absorber</a:t>
            </a:r>
          </a:p>
        </p:txBody>
      </p:sp>
      <p:pic>
        <p:nvPicPr>
          <p:cNvPr id="8" name="Picture 7" descr="A close up of a blue wall&#10;&#10;Description automatically generated">
            <a:extLst>
              <a:ext uri="{FF2B5EF4-FFF2-40B4-BE49-F238E27FC236}">
                <a16:creationId xmlns:a16="http://schemas.microsoft.com/office/drawing/2014/main" id="{3B38B19E-3A14-4B16-82E7-049D0DF597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8" r="9021" b="-1"/>
          <a:stretch/>
        </p:blipFill>
        <p:spPr>
          <a:xfrm>
            <a:off x="4879911" y="610309"/>
            <a:ext cx="3288114" cy="2981031"/>
          </a:xfrm>
          <a:prstGeom prst="rect">
            <a:avLst/>
          </a:prstGeom>
        </p:spPr>
      </p:pic>
      <p:pic>
        <p:nvPicPr>
          <p:cNvPr id="10" name="Picture 9" descr="A picture containing white, man, black, shirt&#10;&#10;Description automatically generated">
            <a:extLst>
              <a:ext uri="{FF2B5EF4-FFF2-40B4-BE49-F238E27FC236}">
                <a16:creationId xmlns:a16="http://schemas.microsoft.com/office/drawing/2014/main" id="{3C2CBB7F-5E24-44FC-997D-32D2082900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0" r="13233" b="-3"/>
          <a:stretch/>
        </p:blipFill>
        <p:spPr>
          <a:xfrm rot="5400000">
            <a:off x="8321565" y="441213"/>
            <a:ext cx="2981032" cy="3288114"/>
          </a:xfrm>
          <a:prstGeom prst="rect">
            <a:avLst/>
          </a:prstGeom>
        </p:spPr>
      </p:pic>
      <p:pic>
        <p:nvPicPr>
          <p:cNvPr id="6" name="Content Placeholder 5" descr="A picture containing indoor, game, tiled, white&#10;&#10;Description automatically generated">
            <a:extLst>
              <a:ext uri="{FF2B5EF4-FFF2-40B4-BE49-F238E27FC236}">
                <a16:creationId xmlns:a16="http://schemas.microsoft.com/office/drawing/2014/main" id="{326D620F-1F50-4ED5-A8AE-B00200E3AE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" r="-2" b="64941"/>
          <a:stretch/>
        </p:blipFill>
        <p:spPr>
          <a:xfrm>
            <a:off x="5109403" y="3571952"/>
            <a:ext cx="6190470" cy="27729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0D55D7-212D-4AF9-BE66-027938B7BD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0EDA8B-7BF5-47B1-8FA4-3D33F7E77F30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97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A6C700-54A0-4264-9C04-0188FCBA7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585766"/>
            <a:ext cx="7328612" cy="7325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Vehicle Chamber: Spacing/Setup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7F776A-6CB9-4F86-B2B5-1CD98D42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5333" y="6356351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5849482-56A5-4ADA-AAC1-9895EAA6101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0AF315DB-1426-47FA-B850-63211D0063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6" t="14392" r="21036" b="14954"/>
          <a:stretch/>
        </p:blipFill>
        <p:spPr>
          <a:xfrm>
            <a:off x="283679" y="1318302"/>
            <a:ext cx="5361341" cy="5011614"/>
          </a:xfrm>
          <a:prstGeom prst="rect">
            <a:avLst/>
          </a:prstGeom>
        </p:spPr>
      </p:pic>
      <p:pic>
        <p:nvPicPr>
          <p:cNvPr id="9" name="Content Placeholder 8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21E4066F-C0E2-4700-B630-80AADFDA70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9" r="3218" b="8952"/>
          <a:stretch/>
        </p:blipFill>
        <p:spPr>
          <a:xfrm>
            <a:off x="5185835" y="1347094"/>
            <a:ext cx="7006165" cy="50462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3CC4EE-8716-4A94-A3B8-4AF91E0D6A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A1169D9-CB10-45E5-883F-139745890EE4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8460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962F1-6E1C-40B0-BAAA-423B0546B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52382" y="6335486"/>
            <a:ext cx="7485413" cy="45062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/>
              <a:t>Courtesy of ETS Lindgren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389038-7F5F-41CE-9E29-56E2FD8D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4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5849482-56A5-4ADA-AAC1-9895EAA61014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14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</a:endParaRPr>
          </a:p>
        </p:txBody>
      </p:sp>
      <p:pic>
        <p:nvPicPr>
          <p:cNvPr id="8" name="Content Placeholder 7" descr="A picture containing building, man, table, white&#10;&#10;Description automatically generated">
            <a:extLst>
              <a:ext uri="{FF2B5EF4-FFF2-40B4-BE49-F238E27FC236}">
                <a16:creationId xmlns:a16="http://schemas.microsoft.com/office/drawing/2014/main" id="{1F836309-9D31-4F5D-944A-7C0BF9A3B2BD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9" b="40826"/>
          <a:stretch/>
        </p:blipFill>
        <p:spPr>
          <a:xfrm>
            <a:off x="217714" y="522514"/>
            <a:ext cx="11901715" cy="5833836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25782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2B387-792C-4BD5-AF5D-17D3E9AF3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01458"/>
            <a:ext cx="10515600" cy="8198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Antenna Systems (50 Ω)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C4A22-1253-49E7-96DD-D7A6710F7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15</a:t>
            </a:fld>
            <a:endParaRPr lang="en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AA4218B-A18A-4671-9637-A117E4EED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699" y="2001417"/>
            <a:ext cx="11578989" cy="202474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48512A0-FCC8-4D3D-BD9E-A7A02E9EF79B}"/>
              </a:ext>
            </a:extLst>
          </p:cNvPr>
          <p:cNvGrpSpPr/>
          <p:nvPr/>
        </p:nvGrpSpPr>
        <p:grpSpPr>
          <a:xfrm>
            <a:off x="-1" y="-38349"/>
            <a:ext cx="12252893" cy="6905680"/>
            <a:chOff x="-1" y="-38349"/>
            <a:chExt cx="12252893" cy="69056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B5EF76-8CDB-4774-AF7B-D2DD681535E9}"/>
                </a:ext>
              </a:extLst>
            </p:cNvPr>
            <p:cNvSpPr/>
            <p:nvPr/>
          </p:nvSpPr>
          <p:spPr>
            <a:xfrm>
              <a:off x="0" y="5800531"/>
              <a:ext cx="12192000" cy="1066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7" name="Picture 6" descr="Graphical user interface, text, website&#10;&#10;Description automatically generated">
              <a:extLst>
                <a:ext uri="{FF2B5EF4-FFF2-40B4-BE49-F238E27FC236}">
                  <a16:creationId xmlns:a16="http://schemas.microsoft.com/office/drawing/2014/main" id="{24537313-08B9-4AFF-BB65-D037EB9E0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780" y="6003539"/>
              <a:ext cx="1466090" cy="700919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3F06A8-5E94-4F34-B730-742A618B2F7E}"/>
                </a:ext>
              </a:extLst>
            </p:cNvPr>
            <p:cNvCxnSpPr/>
            <p:nvPr/>
          </p:nvCxnSpPr>
          <p:spPr>
            <a:xfrm>
              <a:off x="9795989" y="6003539"/>
              <a:ext cx="0" cy="6736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7BD508-DDB3-4F5C-831C-0E1BAB7A0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1109" y="6003539"/>
              <a:ext cx="1656579" cy="6829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51302BD-84DF-4E63-AE33-2204D0D462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779"/>
            <a:stretch/>
          </p:blipFill>
          <p:spPr>
            <a:xfrm>
              <a:off x="-1" y="-38349"/>
              <a:ext cx="12252893" cy="536799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6E53C3CE-DEE0-4922-ABB3-5D7D23198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79" y="6042657"/>
              <a:ext cx="1619766" cy="6438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1721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05CA5-7B7C-40AD-B783-C31911A6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43035"/>
            <a:ext cx="10515600" cy="77348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 Table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8B159C-0542-4BD8-855C-580060202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411" y="1341127"/>
            <a:ext cx="9377264" cy="431354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4EC12-4C02-47F9-B707-F1AEA886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16</a:t>
            </a:fld>
            <a:endParaRPr lang="en-CA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BB2B05-CC92-4065-BE9B-0B4B84A241DE}"/>
              </a:ext>
            </a:extLst>
          </p:cNvPr>
          <p:cNvGrpSpPr/>
          <p:nvPr/>
        </p:nvGrpSpPr>
        <p:grpSpPr>
          <a:xfrm>
            <a:off x="-1" y="-38349"/>
            <a:ext cx="12252893" cy="6905680"/>
            <a:chOff x="-1" y="-38349"/>
            <a:chExt cx="12252893" cy="69056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E1E18B-A0FE-4277-A904-FEA6B90E4D60}"/>
                </a:ext>
              </a:extLst>
            </p:cNvPr>
            <p:cNvSpPr/>
            <p:nvPr/>
          </p:nvSpPr>
          <p:spPr>
            <a:xfrm>
              <a:off x="0" y="5800531"/>
              <a:ext cx="12192000" cy="1066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8" name="Picture 7" descr="Graphical user interface, text, website&#10;&#10;Description automatically generated">
              <a:extLst>
                <a:ext uri="{FF2B5EF4-FFF2-40B4-BE49-F238E27FC236}">
                  <a16:creationId xmlns:a16="http://schemas.microsoft.com/office/drawing/2014/main" id="{9BE0E477-A7D8-4BBA-9175-462C2D968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780" y="6003539"/>
              <a:ext cx="1466090" cy="700919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4217D5-1B5B-4095-9A2C-4411D98556C5}"/>
                </a:ext>
              </a:extLst>
            </p:cNvPr>
            <p:cNvCxnSpPr/>
            <p:nvPr/>
          </p:nvCxnSpPr>
          <p:spPr>
            <a:xfrm>
              <a:off x="9795989" y="6003539"/>
              <a:ext cx="0" cy="6736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4EC277-26E8-413F-94AF-A66E6A3DE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1109" y="6003539"/>
              <a:ext cx="1656579" cy="6829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F2B87AE-5C91-46E6-9D1F-AFA4D9F54E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779"/>
            <a:stretch/>
          </p:blipFill>
          <p:spPr>
            <a:xfrm>
              <a:off x="-1" y="-38349"/>
              <a:ext cx="12252893" cy="536799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D1ED768E-D989-41ED-8183-78F30FD66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79" y="6042657"/>
              <a:ext cx="1619766" cy="6438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3201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E34E-B0B4-4083-B14A-224634353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16418"/>
            <a:ext cx="10515600" cy="84785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EUT/Table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32D59-08CA-4240-AB98-7501123EA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977" y="1707501"/>
            <a:ext cx="10788072" cy="3851919"/>
          </a:xfrm>
        </p:spPr>
        <p:txBody>
          <a:bodyPr>
            <a:normAutofit lnSpcReduction="10000"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Bonding to Chamber ground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2.5mΩ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EUT placed on non conductive, low relative permittivity material at (50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5) mm above reference ground plane (RGP)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EUT not grounded to reference plane unless intended to simulate actual vehicle configuration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Side of EUT located a distance of (200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10) mm from front edge of RGP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Test Harness between EUT and load simulator, including power lines, shall not exceed 2 m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Test Harness placed on non conductive, low relative permittivity material at (50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5) mm above RGP</a:t>
            </a:r>
          </a:p>
          <a:p>
            <a:pPr marL="0" indent="0">
              <a:buClr>
                <a:srgbClr val="430F9D"/>
              </a:buClr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ABB68-5F34-41C5-91AD-D916474B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17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BCC36B-0FBE-49AF-AFA5-FFC22D8C3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30447" y="-21332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D31C4B2-A7E3-488E-817D-E80B0DE5D681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15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6C671-3E30-4E7C-B204-631BB11A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40576"/>
            <a:ext cx="10515600" cy="68923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EUT/Table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05C53-85D9-4BA0-825A-459689BE9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79" y="1679237"/>
            <a:ext cx="10986871" cy="3325963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Length of test harness parallel to front of RGP shall be 1.5m (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75mm)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Long segment of harness parallel to front edge of RGP located (100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10) mm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Measurement taken at 1m distance from long segment of Test Harness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Phase Center of Antenna located in line with center of longitudinal part of Test Harness (up to 1GHz) and with EUT (above 1GHz)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Monopole counterpoise bonded to RGP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Antennas (excluding rod antenna) calibrated at 1m measuring distance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C540-3027-47B6-BC94-D4ADA00E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18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0C8CF2-53E7-4DFE-BE62-426CF7F2A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59A6CA6-88EF-4F8C-B1FD-EFDE01348060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9368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665D20-29C2-404E-9F61-D190192C1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111" r="21284"/>
          <a:stretch/>
        </p:blipFill>
        <p:spPr>
          <a:xfrm>
            <a:off x="851312" y="1666326"/>
            <a:ext cx="9854661" cy="47904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E72E9FB-6821-47F5-9E37-09F19C024997}"/>
              </a:ext>
            </a:extLst>
          </p:cNvPr>
          <p:cNvSpPr txBox="1">
            <a:spLocks/>
          </p:cNvSpPr>
          <p:nvPr/>
        </p:nvSpPr>
        <p:spPr>
          <a:xfrm>
            <a:off x="190373" y="710849"/>
            <a:ext cx="10515600" cy="766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EUT/Table Setup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6E07C1-F45D-4A3D-8A99-59372BD71F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47680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7568700-A2F1-4DB5-9487-32969E036CFA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214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2A7C-8F9B-48A1-ABC6-0988F1D92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38585"/>
            <a:ext cx="11687497" cy="106838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Component Chamber/Validation </a:t>
            </a:r>
            <a:b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Ground Plane Test Table Setup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24E8757-29DF-4AFB-8805-8DD2DD4475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/>
        </p:blipFill>
        <p:spPr>
          <a:xfrm>
            <a:off x="6424829" y="1973514"/>
            <a:ext cx="5365922" cy="42369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B2B813-A5A5-47DD-B70F-669709FF7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1249" y="2303969"/>
            <a:ext cx="5486367" cy="121860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Picture shows quick release setup for table bonding resulting in DC resistance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2.5 mΩ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E609A-898B-4222-BD70-5D20DA23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20</a:t>
            </a:fld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5C4740-9E8E-45C7-B582-A57EBC9B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96718"/>
            <a:ext cx="12252893" cy="5367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F56F75E-DB65-416E-AF8E-E3C1AF054890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847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346ACE1-D319-46C0-AB1C-2DB1257EC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722" y="1988317"/>
            <a:ext cx="4463755" cy="44430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Rod Antenna Setup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455DCD-691D-4727-B34A-2E91E535DD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712" y="523317"/>
            <a:ext cx="5370672" cy="5933467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1E574-D6ED-4487-A7ED-8C03D6D83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91ED3A3E-A1BD-4623-9AAB-4CF3D54ACD1C}"/>
              </a:ext>
            </a:extLst>
          </p:cNvPr>
          <p:cNvSpPr txBox="1">
            <a:spLocks/>
          </p:cNvSpPr>
          <p:nvPr/>
        </p:nvSpPr>
        <p:spPr>
          <a:xfrm>
            <a:off x="5540927" y="2359986"/>
            <a:ext cx="6139343" cy="555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150 kHz to 30 MHz vertical polarization only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F3EBD6-80CB-4CF6-BB84-5CA1E1996A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47680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1423807-01A2-48E4-B8AE-2A1346671AF4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758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912A-7DBE-4E97-8793-6F004CEF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902" y="1858022"/>
            <a:ext cx="6255396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Biconical Antenna Setup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Horizontal and Vertical Polarization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87132E-D468-426A-9C7B-896412BE8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567" y="571549"/>
            <a:ext cx="4846086" cy="58121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C6344-AD2F-41C7-B769-C064EF7B1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22</a:t>
            </a:fld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78A72A-812D-44FA-AF97-CA7624E8D7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B4B55E-7784-4CFB-92A0-1B8B9414E1DD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59093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D20DB0-8571-4579-9999-067DEBC0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0" y="2018996"/>
            <a:ext cx="63626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Log Periodic Antenna Setup</a:t>
            </a:r>
            <a:br>
              <a:rPr lang="en-US" dirty="0"/>
            </a:br>
            <a:r>
              <a:rPr lang="en-US" sz="27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Horizontal and Vertical Polarization</a:t>
            </a:r>
            <a:endParaRPr lang="en-US" sz="31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E8B277-AB45-4120-9E06-2D362C295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680" y="508212"/>
            <a:ext cx="5053430" cy="59249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B075FA-55BC-401D-BD76-F448B4A85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23</a:t>
            </a:fld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8F7F6B-1A83-490E-8E1E-47A7562D04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AC197E-5CA3-4157-88BB-1838E55D3B05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694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A030DF-436B-43BC-8D2B-3FB9D6FE7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003" y="2103437"/>
            <a:ext cx="541564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Horn Antenna Setup</a:t>
            </a:r>
            <a:br>
              <a:rPr lang="en-US" sz="4000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Horizontal and Vertical Polarization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3DB04F-96CA-43A8-9F18-1D90ADFF0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24</a:t>
            </a:fld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E9D713-11A7-4F71-8D9D-1D3CFAE9B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98" y="598884"/>
            <a:ext cx="5212051" cy="58002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D09078-442E-4699-B00E-1707C6963C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169566-9A4F-47FF-8633-B2927AA556A9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5912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DCDAA5-B989-4E25-9971-8547DCD97A5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847723" y="524465"/>
            <a:ext cx="8272620" cy="582037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9A1F56-4D60-4CB1-A028-D9135C55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Aft>
                <a:spcPts val="600"/>
              </a:spcAft>
            </a:pPr>
            <a:fld id="{A5849482-56A5-4ADA-AAC1-9895EAA61014}" type="slidenum">
              <a:rPr lang="en-US"/>
              <a:pPr defTabSz="914400">
                <a:spcAft>
                  <a:spcPts val="600"/>
                </a:spcAft>
              </a:pPr>
              <a:t>25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C941A7-E531-424C-83A5-AB4926A508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23840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85F737A-55D7-44C7-9B56-A13930C92B1A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3103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CC6CA-82D5-44A2-98B8-D83DC6C19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40576"/>
            <a:ext cx="10515600" cy="69856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Chamber Verification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4D5B2-A5AE-4562-B646-A57D9E8E1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06" y="1797377"/>
            <a:ext cx="11416077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Annex J “ALSE performance validation 150 kHz to 1 GHz”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Intended to establish repeatability of results between different chambers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component testing per 6.5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Choice of 2 methods, either satisfies the verification process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Reference measurement method</a:t>
            </a:r>
          </a:p>
          <a:p>
            <a:pPr lvl="2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Long Wire antenna method</a:t>
            </a:r>
          </a:p>
          <a:p>
            <a:pPr lvl="1"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methods utilize standard size validation ground plane</a:t>
            </a:r>
          </a:p>
          <a:p>
            <a:pPr marL="0" indent="0">
              <a:buClr>
                <a:srgbClr val="430F9D"/>
              </a:buClr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356391-3C83-4F4B-A653-3E7582CE4C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AC2324-0278-4061-A091-0394FE8E3F14}"/>
              </a:ext>
            </a:extLst>
          </p:cNvPr>
          <p:cNvSpPr/>
          <p:nvPr/>
        </p:nvSpPr>
        <p:spPr>
          <a:xfrm>
            <a:off x="-1" y="644745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1120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35AE7-27FD-4630-90E8-CD432ACF5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571182"/>
            <a:ext cx="10515600" cy="72412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 Measurement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AD027-426F-471D-8E43-DB0450D54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39" y="1526412"/>
            <a:ext cx="11553579" cy="4494593"/>
          </a:xfrm>
        </p:spPr>
        <p:txBody>
          <a:bodyPr>
            <a:no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Same receive antennas used for reference measurements and ALSE verification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Transmit Antenna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Small monopole, biconical or shortened dipole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Two steps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Reference measurement (RM) taken in OATS or similar (ALSE allowed with qualification)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ALSE measurement taken with normal setup (Clause 6.5)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Deviation (C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between reference and ALSE measurements must be within defined tolerance 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Transmission and measuring equipment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Network Analyzer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Spectrum analyzer or receiver 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Tracking generator or separate signal generator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46915-AE1C-4B57-A0D0-E3732732B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27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063152-1C49-409A-AF31-51AD7CFD2F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47680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2054E4-8A1C-4416-BDA9-FA602F37897A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920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CA12-D459-4110-B1D3-CBA8D152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18837"/>
            <a:ext cx="10515600" cy="77013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Transmitting Antenna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1CA3E-8F78-49CD-B676-FB2A0C2CD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325" y="1755904"/>
            <a:ext cx="11188623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Ferrites, 50 Ohm at 25MHz and 110 Ohm at 100 MHz placed every 20cm on transmitting and receiving antenna cables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Cable routed toward back of RGP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&lt;30 MHZ short passive monopole in vertical position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Height including drive unit, &lt;500mm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Monopole diameter ,10mm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Optional top loading disc diameter, ,120mm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port is unterminated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&gt;30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small biconical or shortened dipole placed in EUT harness location under normal testing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Tip to tip dimension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40 cm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DBB7E-A1C0-4904-8323-0989D768C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28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A6C883-F0DE-44F0-BA0B-7E98B4D16A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E73FB7-272A-4FB3-AC59-2398ADE09B5B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2455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094DE-BC66-4FD6-AA4F-6CE88D2D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48419"/>
            <a:ext cx="10515600" cy="8117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&lt;30mm Transmit Monopole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2E5CB9-B8EB-4E13-97A7-C74F914596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03" b="4911"/>
          <a:stretch/>
        </p:blipFill>
        <p:spPr>
          <a:xfrm>
            <a:off x="1105365" y="1574960"/>
            <a:ext cx="4306389" cy="478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538710-1AC4-4B51-9067-2FB7464CE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96" b="11110"/>
          <a:stretch/>
        </p:blipFill>
        <p:spPr>
          <a:xfrm>
            <a:off x="5685388" y="1574960"/>
            <a:ext cx="4825555" cy="4780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67E4BB-46C8-433F-B2F4-D0C9E19FAE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1232C53-3184-4701-AC65-4DD90743B6ED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1243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09BF3-5B6C-4A2E-BB30-3876F4A60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01458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 Measurement Method:</a:t>
            </a:r>
            <a:b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Transmission Coefficient Measurement 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b="1" dirty="0">
              <a:solidFill>
                <a:srgbClr val="FBA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4FCA-3D12-44E5-8CF2-91DB7F842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608" y="2310719"/>
            <a:ext cx="11343890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Normal receive antennas used in Emissions measurement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Transmitted power measured, dropped 10 dB and measured again to confirm no overload condition in measurement system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Measurement procedure similar to SAC NSA method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Direct conducted measurement taken by connecting transmit and receive antenna cables (M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Measurement made with transmit and Receive antenna (M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-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177695-DE6D-404E-A8A5-D44BE12EB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60893" y="-47680"/>
            <a:ext cx="12252893" cy="5367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F438925-A3FD-413D-BFF9-59ABBB1F73DD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4821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8885-B47E-4E2F-8131-3C33B7EC3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8" y="2197700"/>
            <a:ext cx="11173484" cy="3763963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Frequency Step size:</a:t>
            </a:r>
          </a:p>
          <a:p>
            <a:pPr lvl="1">
              <a:buClr>
                <a:srgbClr val="430F9D"/>
              </a:buClr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Same used for ALSE and Reference measurements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481 frequencies used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150 frequencies from 250 kHz to 29.95 MHz (200 kHz step size)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170 frequencies from 30 MHz to 199 MHz (1 MHZ step size)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161 frequencies from 200 MHz to 1,000 MHz (5 MHz step size)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Initial Noise floor measurement taken with transmit antenna disconnected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 subsequent C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measurements made must be at least 10dB above noise floor measurement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1504A-4DDD-4930-BF19-BA733B47B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31</a:t>
            </a:fld>
            <a:endParaRPr lang="en-C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A8E99D-70E7-4A65-9A6D-6E1DE2B9D335}"/>
              </a:ext>
            </a:extLst>
          </p:cNvPr>
          <p:cNvSpPr txBox="1">
            <a:spLocks/>
          </p:cNvSpPr>
          <p:nvPr/>
        </p:nvSpPr>
        <p:spPr>
          <a:xfrm>
            <a:off x="283679" y="5778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 Measurement Method:</a:t>
            </a:r>
            <a:b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Transmission Coefficient Measurement 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b="1" dirty="0">
              <a:solidFill>
                <a:srgbClr val="FBA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E268C3-0B9F-43CE-A94D-5489B74C30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E6F3DEA-2AFB-4322-AC70-3DF4AABD3DAB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3714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F4037-2F80-42B7-8F28-DBDA46899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19135"/>
            <a:ext cx="10515600" cy="627289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 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Measurements &lt; 30 MHz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39F86-8861-47EE-9430-F2BE58518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79" y="2024742"/>
            <a:ext cx="10515600" cy="2376089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Permissible to use ALSE ground floor if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 C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measurements are taken with each antenna both moved more than 0.3m from any other measurement position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difference of 3 measurements is &lt; 2dB, any one can be used as a reference measurement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&gt;2dB, ALSE site cannot be used, other ALSE site or OATS then used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B91F7-4B27-4546-A531-6972D0CE1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32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5211CA-11B6-45EC-8ACA-31DA545EA9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14FB92-F383-422B-8262-A401125A18C7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1564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B54B9-C571-423D-84C5-438873BA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04" y="5716895"/>
            <a:ext cx="11169639" cy="8223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Side View of antenna configuration for RM below 30 MHz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1AD48BD-91B5-4505-BE7D-ACC79C327D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0424"/>
          <a:stretch/>
        </p:blipFill>
        <p:spPr>
          <a:xfrm>
            <a:off x="107303" y="598884"/>
            <a:ext cx="11977394" cy="520044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50992-831C-4470-8358-BED166099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5849482-56A5-4ADA-AAC1-9895EAA61014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E4FF2-CB64-4004-81FF-251E537226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A1E471-1F92-4C3B-AAB8-04B154416A70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5086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39F86-8861-47EE-9430-F2BE58518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8" y="1859157"/>
            <a:ext cx="10515600" cy="4351338"/>
          </a:xfrm>
        </p:spPr>
        <p:txBody>
          <a:bodyPr/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Conducted on Reference Test Site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OATS, Weather Protected OATS, SAC (CISPR16-1-4)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Elevated Validation RGP required from 30 MHz to 1 GHz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2.5m x 1m (not the same as RGP as for ALSE or EUT Testing)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Bonded to Reference Test Site ground plane floor by single strap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Single Strap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100 (+11, -0)mm wide, 2.5 mΩ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Centered on rear length of Validation RGP</a:t>
            </a:r>
          </a:p>
          <a:p>
            <a:pPr>
              <a:buClr>
                <a:srgbClr val="430F9D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B91F7-4B27-4546-A531-6972D0CE1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34</a:t>
            </a:fld>
            <a:endParaRPr lang="en-CA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942B834-F86D-4DC3-A873-A722E39C54CD}"/>
              </a:ext>
            </a:extLst>
          </p:cNvPr>
          <p:cNvSpPr txBox="1">
            <a:spLocks/>
          </p:cNvSpPr>
          <p:nvPr/>
        </p:nvSpPr>
        <p:spPr>
          <a:xfrm>
            <a:off x="283679" y="720521"/>
            <a:ext cx="10515600" cy="775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 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Measurements &gt; 30 MHz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8B8824-C361-406D-B4B3-C96289050E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4DE4FE6-FF58-4761-8A0E-689745C76F84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645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70D53-B68B-4444-A9A2-5CDA20C23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0596" y="2929323"/>
            <a:ext cx="4805264" cy="15671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Antenna Configuration for reference </a:t>
            </a:r>
            <a:r>
              <a:rPr lang="en-US" sz="40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</a:t>
            </a:r>
            <a:r>
              <a:rPr lang="en-US" sz="40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40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measurement </a:t>
            </a:r>
            <a:br>
              <a:rPr lang="en-US" sz="40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u="sng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40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MHz </a:t>
            </a:r>
            <a:b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(Top View)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D1DA8C-D901-4172-BDEA-44A608067F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37" r="4808"/>
          <a:stretch/>
        </p:blipFill>
        <p:spPr>
          <a:xfrm>
            <a:off x="0" y="603788"/>
            <a:ext cx="7268547" cy="57476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3E00BE-673B-4CF4-9B8E-B6E982F3FA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E7DAA4-0411-4FBE-95AF-4FADC51BF1AA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02717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F5348F-1BF6-408B-8467-89A50E342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805" r="6073"/>
          <a:stretch/>
        </p:blipFill>
        <p:spPr>
          <a:xfrm>
            <a:off x="1136561" y="774161"/>
            <a:ext cx="9685176" cy="465378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519E8-E488-4660-B899-620E5594A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36</a:t>
            </a:fld>
            <a:endParaRPr lang="en-C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4D7681-22BB-40E3-9DCC-BFC6A5E63667}"/>
              </a:ext>
            </a:extLst>
          </p:cNvPr>
          <p:cNvSpPr txBox="1">
            <a:spLocks/>
          </p:cNvSpPr>
          <p:nvPr/>
        </p:nvSpPr>
        <p:spPr>
          <a:xfrm>
            <a:off x="1136561" y="5057192"/>
            <a:ext cx="9918878" cy="1267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Antenna Configuration for reference 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measurement </a:t>
            </a:r>
            <a:r>
              <a:rPr lang="en-US" sz="3600" b="1" u="sng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MHz </a:t>
            </a:r>
            <a:r>
              <a:rPr lang="en-US" sz="24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(Side View)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2231C2-7C2B-4B6F-A4D6-B644B9E1C7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6DC4837-B54E-45B6-84C9-543A13B6D09D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7915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13D6-D59F-45C7-8643-0E049282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72306"/>
            <a:ext cx="10515600" cy="779463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ALSE 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Measurement &lt; 30 MHz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788B1-E375-4F87-9A12-AFE2C6D52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79" y="2031990"/>
            <a:ext cx="4801505" cy="2626068"/>
          </a:xfrm>
        </p:spPr>
        <p:txBody>
          <a:bodyPr>
            <a:no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Same physical layout, RGP size and bonding, RF Absorber, as EUT Testing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Monopole Antenna Counterpoise connected to table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Transmitting antenna placed on RGP at center of test harness normal location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C7938-9A56-41FD-9D39-BBD0E5971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37</a:t>
            </a:fld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DD6AB5-ABB7-4CFA-BDE1-1F664BC03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51" r="5268"/>
          <a:stretch/>
        </p:blipFill>
        <p:spPr>
          <a:xfrm>
            <a:off x="5433526" y="1493762"/>
            <a:ext cx="6354147" cy="47167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0E198A-D669-44E1-80C5-DCAD79C4B9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83975" y="-47680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97B028-E98F-4842-B23B-86E612FD89F1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9074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6415F-2683-42DD-ACD5-556106A6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52907"/>
            <a:ext cx="10515600" cy="706440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ALSE 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Measurement &gt;30 MHz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B961A9-5246-4FE3-A421-80AEFF6C6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196" y="1347063"/>
            <a:ext cx="10816465" cy="823912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430F9D"/>
              </a:buClr>
              <a:buFont typeface="Arial" panose="020B0604020202020204" pitchFamily="34" charset="0"/>
              <a:buChar char="•"/>
            </a:pP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Transmit Antenna position same as Reference (C</a:t>
            </a:r>
            <a:r>
              <a:rPr lang="en-US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) Measurements </a:t>
            </a:r>
            <a:r>
              <a:rPr lang="en-US" b="0" u="sng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30 MHz but with EUT setup (layout, bonding, grounding straps, </a:t>
            </a:r>
            <a:r>
              <a:rPr lang="en-US" b="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29E7E58-09C1-4C67-82E8-7C528AF8E3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3679" y="2365578"/>
            <a:ext cx="5536454" cy="39907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FED5A-A201-4DDA-9FAB-A53FA6AC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38</a:t>
            </a:fld>
            <a:endParaRPr lang="en-CA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B2F6DDE-40A6-4198-8CD7-4AD24869CB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74"/>
          <a:stretch/>
        </p:blipFill>
        <p:spPr>
          <a:xfrm>
            <a:off x="5460968" y="2893811"/>
            <a:ext cx="6447353" cy="340660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6312F6B-25B0-4021-A301-DC96ED7D3C79}"/>
              </a:ext>
            </a:extLst>
          </p:cNvPr>
          <p:cNvSpPr/>
          <p:nvPr/>
        </p:nvSpPr>
        <p:spPr>
          <a:xfrm>
            <a:off x="2361229" y="4015625"/>
            <a:ext cx="690677" cy="690677"/>
          </a:xfrm>
          <a:prstGeom prst="rect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B4C96-D75D-45E9-8C31-FD4A8CF95FEE}"/>
              </a:ext>
            </a:extLst>
          </p:cNvPr>
          <p:cNvSpPr/>
          <p:nvPr/>
        </p:nvSpPr>
        <p:spPr>
          <a:xfrm>
            <a:off x="8532852" y="3693196"/>
            <a:ext cx="952687" cy="762594"/>
          </a:xfrm>
          <a:prstGeom prst="rect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pl-PL">
              <a:solidFill>
                <a:srgbClr val="E71224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786333-7BF1-4DFB-9827-BCBBF4B791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CC8F44-CCA6-4E9C-943F-DF2F94BD5F2B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4706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100B-E2A9-4DB9-9B02-865B5628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851261"/>
            <a:ext cx="10515600" cy="660083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ALSE 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Measurement Deviation &lt; 30 MHz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D0D26-F8F5-456E-A1C0-417A20DCE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284" y="2016827"/>
            <a:ext cx="11055516" cy="3417732"/>
          </a:xfrm>
        </p:spPr>
        <p:txBody>
          <a:bodyPr/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Reference measurement (Reference Site Ground Plane Floor) compared to ALSE measurement (typical EUT setup) </a:t>
            </a:r>
          </a:p>
          <a:p>
            <a:pPr>
              <a:buClr>
                <a:srgbClr val="430F9D"/>
              </a:buClr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&lt;30 MHz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 T Reference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 T ALSE 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dB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Count number of data points that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&lt;30 MHz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6dB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10AB1-0CC9-471D-8751-9CA0FCEB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39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627D02-95C9-4BFB-A6E1-857ACE6062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47680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62512AE-2EC2-4B7F-9483-A7AA1CA36D7C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8476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100B-E2A9-4DB9-9B02-865B5628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70230"/>
            <a:ext cx="10515600" cy="958850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ALSE 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</a:t>
            </a:r>
            <a:r>
              <a:rPr lang="en-US" sz="3600" b="1" baseline="-25000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Measurement Deviation &gt; 30 MHz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D0D26-F8F5-456E-A1C0-417A20DCE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79" y="1977097"/>
            <a:ext cx="10515600" cy="3214269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Reference measurement (single strap bonded RGP) compared to ALSE measurement (typical EUT setup) at both polarities</a:t>
            </a:r>
          </a:p>
          <a:p>
            <a:pPr>
              <a:buClr>
                <a:srgbClr val="430F9D"/>
              </a:buClr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30 MHz Vert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C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T Reference Vertical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- C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T ALSE Vertical   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dB</a:t>
            </a:r>
          </a:p>
          <a:p>
            <a:pPr>
              <a:buClr>
                <a:srgbClr val="430F9D"/>
              </a:buClr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30 MHz 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Horiz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C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T Reference Horizontal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- C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T ALSE Horizontal   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dB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Count number of data points that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30 MHz Vert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6dB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Count number of data points that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30 MHz 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Horiz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6dB</a:t>
            </a: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10AB1-0CC9-471D-8751-9CA0FCEB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40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B8921E-77AE-4AF5-840E-6A99AACA07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569882E-87D7-4205-BE59-9DC0E8FE83B8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09589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B89CA-9169-437E-BC2A-1DF82A885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250" y="1593687"/>
            <a:ext cx="10515600" cy="4351338"/>
          </a:xfrm>
        </p:spPr>
        <p:txBody>
          <a:bodyPr/>
          <a:lstStyle/>
          <a:p>
            <a:pPr>
              <a:buClr>
                <a:srgbClr val="430F9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calculate %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each data set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73ACE-66A5-4E63-840D-7AC0EB143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41</a:t>
            </a:fld>
            <a:endParaRPr lang="en-CA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4C87E3-E2D9-42A9-BC2C-274A7252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83706"/>
            <a:ext cx="10515600" cy="950112"/>
          </a:xfrm>
        </p:spPr>
        <p:txBody>
          <a:bodyPr/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In Tolerance (%</a:t>
            </a:r>
            <a:r>
              <a:rPr lang="en-US" sz="3600" b="1" i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Calculation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E28109-693D-4B95-975E-6DF9ED5F0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75" y="2145577"/>
            <a:ext cx="9175208" cy="40991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0A7365-62D8-4353-9469-758BDC29B8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DC8BEA-16F8-4332-928D-F7DCAAE71B47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4934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A0A9-B8F8-41EB-BB13-05988C044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249" y="2015412"/>
            <a:ext cx="11467057" cy="388662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Next, Find minimum %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data points for two data sets &gt;30 MHz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Finally, calculate total percentage of Data Points within the +/- 6dB requirement over entire frequency range of 150 kHz to 1000 MHz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DC0EE-972B-4C90-B71E-274BDB138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42</a:t>
            </a:fld>
            <a:endParaRPr lang="en-CA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9E5255-63BE-4030-93D2-ED16F02C2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60201"/>
            <a:ext cx="10515600" cy="95011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In Tolerance (%</a:t>
            </a:r>
            <a:r>
              <a:rPr lang="en-US" sz="3600" b="1" i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Calculation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32B865-A38C-4C12-A181-3783AD76D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10" y="2948254"/>
            <a:ext cx="9111890" cy="743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140D9B-5636-4679-A08A-4116317B1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21" y="5459341"/>
            <a:ext cx="9597082" cy="6196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8D390D-97AA-414A-A9D7-B929EAD33B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93488A7-6F5B-4C6E-ABB0-6DAABA6EB9DC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9216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0958-2437-43FA-8F63-2460EE91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798" y="621010"/>
            <a:ext cx="10515600" cy="989230"/>
          </a:xfrm>
        </p:spPr>
        <p:txBody>
          <a:bodyPr/>
          <a:lstStyle/>
          <a:p>
            <a:r>
              <a:rPr lang="en-US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%IT </a:t>
            </a:r>
            <a:r>
              <a:rPr lang="en-US" sz="24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150 kHz to 1000 MHz Ref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9166A-F54D-4BAE-BF6B-25EEEAF62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8" y="1991062"/>
            <a:ext cx="10798082" cy="2973110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ALSE and its installation is compliant with the requirements of this validation method if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Total %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150 kHz to 1000 MHz Ref Method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90%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Difference between reference and ALSE measurements will NOT be used: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a correction factor for emissions measurements of an EUT, or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produce an antenna factor for the receiving antenna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22F70-279A-4888-B1E3-41D65674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43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2FFD97-7D76-4E38-838C-1AB01E6AC3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5E825C-1090-4A06-9685-B5F2C9CEBF64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43697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344C5-74B3-409B-93D0-5DB6BBE6C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91854"/>
            <a:ext cx="10952584" cy="1066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Wire Antenna Measurement</a:t>
            </a:r>
            <a:b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Transmit Antenna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46B15-D1D9-43C9-99C6-E2E300810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38" y="2304660"/>
            <a:ext cx="11474523" cy="3495871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Ferrites, 50 Ohm at 25MHz and 110 Ohm at 100 MHz placed every 20cm on transmitting and receiving antenna cables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Cable routed toward back of RGP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Radiating Antenna is 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Brass rod (4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0.2 mm) diameter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Height of (50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2 mm) between ground plane and closest point of rod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Held by 2 metallic sheet angles separated by (500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5 mm) 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Type N connectors integrated in angles as rod support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63CC0-8C72-4D92-921E-4B7EC503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44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B06996-61DC-4A0E-A84F-9CD87059BF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1509FC-2D01-432D-8244-A6371A87CC76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69204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4FA28-7193-43D8-BFA3-2835CA78A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483" y="1740404"/>
            <a:ext cx="11061513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Rod located (100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2 mm) from ground reference edge and at center of cabling harness used for EUT Testing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Metallic sheet angles bonded to GRP by screws or plastic clamps DC resistance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2.5 m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Load end of radiator terminated with (50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7.5)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RF load (max VSWR 1.2:1 from 150 kHz to 1000 MHZ) through type N connector mounted in metallic sheet angle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RF feed end of radiator connected to 10 dB, 50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attenuator (max VSWR 1.2:1 from 150 kHz to 1000 MHZ) through type N connector mounted in other metallic sheet angle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RF feed cable connects RF source to 10 dB, 50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attenuator </a:t>
            </a: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6A2E9-DB7F-4DBA-BE51-1ED3FEEA9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45</a:t>
            </a:fld>
            <a:endParaRPr lang="en-CA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AAF6FB4-3D1F-4375-B388-F8CA15B3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04453"/>
            <a:ext cx="10515600" cy="87134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Wire Test Transmit Antenna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93A80C-E4EA-4D58-8DDD-BA4740104F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BBBB81-F17F-41A2-91E2-58658F8A1D5B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76990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D301B4-6C55-49C0-BD7A-31D82BE5F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3717" y="1248587"/>
            <a:ext cx="11284430" cy="46724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A305E6-0995-4AF2-A906-AD37C05981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E3D264-6412-44A1-8FE1-1D088F098332}"/>
              </a:ext>
            </a:extLst>
          </p:cNvPr>
          <p:cNvSpPr txBox="1"/>
          <p:nvPr/>
        </p:nvSpPr>
        <p:spPr>
          <a:xfrm>
            <a:off x="11385506" y="116850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endParaRPr lang="en-C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19E74C-F310-47AE-A77A-20AD32F3D0FA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43905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CC14D3-D2C5-4D1A-91C6-086797E4A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91" r="4045"/>
          <a:stretch/>
        </p:blipFill>
        <p:spPr>
          <a:xfrm>
            <a:off x="210589" y="1703180"/>
            <a:ext cx="11770821" cy="2799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91193C-B093-4796-A490-D16F376FC1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59F3BE0-6577-495F-A831-54B8A87922CE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9147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26B9D2-430A-43C6-997A-D7A4CF726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966" y="1054269"/>
            <a:ext cx="11933325" cy="465606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788BD-24EB-499D-B217-21C3FE106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A5849482-56A5-4ADA-AAC1-9895EAA61014}" type="slidenum">
              <a:rPr lang="en-US" smtClean="0"/>
              <a:pPr defTabSz="914400">
                <a:spcAft>
                  <a:spcPts val="600"/>
                </a:spcAft>
              </a:pPr>
              <a:t>48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9D6A48-3D64-4F29-BB5D-1585640AEB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17776" y="-21332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280738-1058-4E63-9A80-1E97CA6EF80E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76580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F182E33-A20A-4397-86D7-138C7EAC9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697" y="2486238"/>
            <a:ext cx="4147003" cy="1208684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 VSWR measured from four radiation sources (without 10 dB attenuator)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D30CDD-BA0A-447C-9667-E40905FF4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052" y="1035699"/>
            <a:ext cx="7312560" cy="5190382"/>
          </a:xfrm>
          <a:prstGeom prst="rect">
            <a:avLst/>
          </a:prstGeom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CAABD2-18B7-4A6D-AE14-8C725B242A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338D098-210F-4C8B-897E-B5C09BED73A1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854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0743F-605D-4CE9-83BF-2176EB3B4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7" y="1996751"/>
            <a:ext cx="11052179" cy="2612571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Normal receive antennas used in Emissions measurement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Transmitted power measured, dropped 10 dB and measured again to confirm no overload condition in measurement system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Same physical layout, RGP size and bonding, RF Absorber, as EUT Testing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Monopole Antenna Counterpoise connected to table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Transmitting antenna placed on RGP at center of test harness normal location</a:t>
            </a:r>
          </a:p>
          <a:p>
            <a:pPr>
              <a:buClr>
                <a:srgbClr val="430F9D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ECA3-B011-41C3-8AD1-1130F8D7B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50</a:t>
            </a:fld>
            <a:endParaRPr lang="en-CA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E629DB-8D25-41ED-9CB7-AB1AB1291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77837"/>
            <a:ext cx="10515600" cy="83052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Wire Test Transmit Antenna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623D1C-3A46-41F0-9FE3-5D35231018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3794AE-DE60-4414-8BC2-4EF8CEDB5214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40662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1B8D01F-A44C-4CCA-9D26-F63FDD091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91896"/>
            <a:ext cx="10506456" cy="54560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 Antenna location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B609C14-1A81-4F64-A2CE-AB47B74AA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886" y="1202999"/>
            <a:ext cx="5831634" cy="545905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A4CB4-E7DA-4280-A0E3-AD0D6FF4C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A5849482-56A5-4ADA-AAC1-9895EAA61014}" type="slidenum">
              <a:rPr lang="en-US" smtClean="0"/>
              <a:pPr defTabSz="914400">
                <a:spcAft>
                  <a:spcPts val="600"/>
                </a:spcAft>
              </a:pPr>
              <a:t>51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AC094D-5821-45A7-9229-949A55D6F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0D18B8-5A6E-44DF-B0B3-28AAB9006285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B79379-D956-4D15-9E9E-A6830A8641F9}"/>
              </a:ext>
            </a:extLst>
          </p:cNvPr>
          <p:cNvGrpSpPr/>
          <p:nvPr/>
        </p:nvGrpSpPr>
        <p:grpSpPr>
          <a:xfrm>
            <a:off x="6438568" y="1373574"/>
            <a:ext cx="5101844" cy="4746268"/>
            <a:chOff x="6954416" y="1237500"/>
            <a:chExt cx="4617342" cy="429553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B0D63CB-25D2-46CF-86A7-EF857E4E0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08" r="64259"/>
            <a:stretch/>
          </p:blipFill>
          <p:spPr>
            <a:xfrm>
              <a:off x="6954416" y="1237500"/>
              <a:ext cx="3312368" cy="265577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14893B3-BFD1-4E8B-A73F-4A373A5F4C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5848" t="14035"/>
            <a:stretch/>
          </p:blipFill>
          <p:spPr>
            <a:xfrm>
              <a:off x="7315201" y="3344733"/>
              <a:ext cx="4256557" cy="2188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3623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24267-8D1A-4494-AB89-5EABB83B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18280"/>
            <a:ext cx="10515600" cy="88986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Wire Antenna Measurement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D7300-F732-4564-9522-2A8D519BC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7" y="1811151"/>
            <a:ext cx="11070841" cy="4046531"/>
          </a:xfrm>
        </p:spPr>
        <p:txBody>
          <a:bodyPr/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Same frequency Step size as Reference Method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Direct conducted measurement taken by connecting transmit and receive antenna cables (M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Measurement made with transmit and Receive antenna (M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Signal Generator amplitude set to 1V rms (120 dB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uV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)) for both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Equivalent field Strength (E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)= 120 dB(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uV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+ (M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-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+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AF</a:t>
            </a:r>
          </a:p>
          <a:p>
            <a:pPr>
              <a:buClr>
                <a:srgbClr val="430F9D"/>
              </a:buClr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AF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antenna factor of receive antenna in dB(1/m)</a:t>
            </a:r>
          </a:p>
          <a:p>
            <a:pPr>
              <a:buClr>
                <a:srgbClr val="430F9D"/>
              </a:buClr>
            </a:pPr>
            <a:endParaRPr lang="en-US" dirty="0"/>
          </a:p>
          <a:p>
            <a:pPr>
              <a:buClr>
                <a:srgbClr val="430F9D"/>
              </a:buClr>
            </a:pPr>
            <a:endParaRPr lang="en-US" dirty="0"/>
          </a:p>
          <a:p>
            <a:pPr>
              <a:buClr>
                <a:srgbClr val="430F9D"/>
              </a:buClr>
            </a:pPr>
            <a:endParaRPr lang="en-US" dirty="0"/>
          </a:p>
          <a:p>
            <a:pPr>
              <a:buClr>
                <a:srgbClr val="430F9D"/>
              </a:buClr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7064B6-78AE-42FE-BDBC-875F9350C2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2798F2-76E9-48DC-9BEC-CD70905DBBC9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6731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24267-8D1A-4494-AB89-5EABB83B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77837"/>
            <a:ext cx="10515600" cy="64532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Wire Antenna Measurement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D7300-F732-4564-9522-2A8D519BC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7" y="1502546"/>
            <a:ext cx="11192145" cy="2612254"/>
          </a:xfrm>
        </p:spPr>
        <p:txBody>
          <a:bodyPr/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Above 30 MHz, measurement performed for both Horizontal and Vertical Position and Equivalent Field Strength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calculated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 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horiz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 vert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each frequency, 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eq,max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derived as maximum of 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 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horiz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, vert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Table J1 lists all frequencies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eq,max,ref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dB(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uV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/m) for calculations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3F423-2AFB-4899-BEC6-EA1127E4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53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437B5-9681-406D-B4A8-44FAE6DC9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79" y="4495886"/>
            <a:ext cx="11487007" cy="18102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DACB4-7A4F-46EF-A2F0-61F914A388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685EE76-3D9B-4C4F-9C31-3E0F53486219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06483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2512-7EB5-43E5-8A0C-8391A5E32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01458"/>
            <a:ext cx="10801088" cy="131586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Deviation of ALSE measurement from the reference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284DF-7CAA-4DF3-B0C4-D52516889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7" y="2105986"/>
            <a:ext cx="10801077" cy="435133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each frequency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Long wire Method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eq,max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 max,ref 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dB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eq,max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is the maximum field measured at a particular frequency (maximum of both horizontal and vertical polarizations, where applicable)</a:t>
            </a:r>
          </a:p>
          <a:p>
            <a:pPr lvl="1">
              <a:buClr>
                <a:srgbClr val="430F9D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eq,max,ref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the modelled reference field as shown in table J1 at the same frequency as E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eq,max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6BF7EF-0158-4025-B073-B05F90D63C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D9E086C-A941-472F-AE9A-D75F0B09A23F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06480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B0F51-82A6-4489-A9A0-6D4D4236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677837"/>
            <a:ext cx="10515600" cy="87134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Wire Antenna Test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A4AFB-5842-4499-B74A-7E0C029C3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031" y="1827313"/>
            <a:ext cx="11139605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Total percentage of data points within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 dB calculated over entire frequency range (Total %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430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points 150 kHz to 1000MHz where</a:t>
            </a:r>
            <a:r>
              <a:rPr lang="el-GR" sz="2400" dirty="0">
                <a:solidFill>
                  <a:srgbClr val="430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solidFill>
                  <a:srgbClr val="430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aseline="-25000" dirty="0">
                <a:solidFill>
                  <a:srgbClr val="430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wire Method</a:t>
            </a:r>
            <a:r>
              <a:rPr lang="en-US" sz="2400" dirty="0">
                <a:solidFill>
                  <a:srgbClr val="430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within </a:t>
            </a:r>
            <a:r>
              <a:rPr lang="en-US" sz="2400" u="sng" dirty="0">
                <a:solidFill>
                  <a:srgbClr val="430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solidFill>
                  <a:srgbClr val="430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6dB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is the number of frequencies where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Long wire Method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within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6dB as evaluated above 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4AC2F-E393-4783-959B-AD7DA3F8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55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02132E-258C-45DF-8387-534D1D4188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13"/>
          <a:stretch/>
        </p:blipFill>
        <p:spPr>
          <a:xfrm>
            <a:off x="728846" y="2887375"/>
            <a:ext cx="11139605" cy="16264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0944F4-E3FD-46FB-BC07-BF869C65F5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9190" y="-112994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DF094B9-607E-4E8D-AA66-6FC16B8FB84F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4730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9166A-F54D-4BAE-BF6B-25EEEAF62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467" y="1894816"/>
            <a:ext cx="10515600" cy="3474163"/>
          </a:xfrm>
        </p:spPr>
        <p:txBody>
          <a:bodyPr/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ALSE and its installation is compliant with the requirements of this validation method if 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Total %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150 kHz to 1000 MHz Long Wire Method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90% 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Difference between reference and ALSE measurements will NOT be used: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a correction factor for emissions measurements of an EUT, or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produce an antenna factor for the receiving antenna</a:t>
            </a:r>
          </a:p>
          <a:p>
            <a:pPr>
              <a:buClr>
                <a:srgbClr val="430F9D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30F9D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19450F-9172-49D0-A25B-FAC172E77F1B}"/>
              </a:ext>
            </a:extLst>
          </p:cNvPr>
          <p:cNvSpPr txBox="1">
            <a:spLocks/>
          </p:cNvSpPr>
          <p:nvPr/>
        </p:nvSpPr>
        <p:spPr>
          <a:xfrm>
            <a:off x="311671" y="703575"/>
            <a:ext cx="10515600" cy="93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%IT </a:t>
            </a:r>
            <a:r>
              <a:rPr lang="en-US" sz="2400" b="1" dirty="0">
                <a:solidFill>
                  <a:srgbClr val="430F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150 kHz to 1000 MHz Long Wire Method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68BCD8-6640-4AF6-8CDA-FF79795263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36170" y="-94384"/>
            <a:ext cx="12252893" cy="5367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8CDA3E4-E31E-4389-AB78-AE7676B33953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1492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5A502-9288-4FE8-BE4A-9804BA7B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10" y="1011231"/>
            <a:ext cx="11263604" cy="69482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 Parameters of Chamber Validation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DA01F-9479-46BF-8C08-6A3A7A2D6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98" y="2043599"/>
            <a:ext cx="10515600" cy="2387018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Reference Ground Plane (RGP)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RGP bonding straps (number, size, horizontal versus vertical)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Absorber performance</a:t>
            </a:r>
          </a:p>
          <a:p>
            <a:pPr marL="0" indent="0">
              <a:buClr>
                <a:srgbClr val="430F9D"/>
              </a:buClr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C39B5-3B88-4950-A98C-1F9A8B861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57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D953FE-F9F2-46A0-AFBB-FED2FE40B9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725DFB-8B4A-4039-90EF-4F8558395BF6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46814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92EB4D-FEAB-45EB-AC09-BCDC0D162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8447" y="741182"/>
            <a:ext cx="10255105" cy="5648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C56A4F-DB6F-4DBF-B0C5-E50E6034E7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-1" y="-38349"/>
            <a:ext cx="12252893" cy="5367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F4C55C0-6425-4083-8178-C05BB14E0E3B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72851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5A502-9288-4FE8-BE4A-9804BA7B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9" y="749246"/>
            <a:ext cx="11142306" cy="808022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B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 Parameters of Chamber Validation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DA01F-9479-46BF-8C08-6A3A7A2D6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468" y="1908336"/>
            <a:ext cx="10515600" cy="4146159"/>
          </a:xfrm>
        </p:spPr>
        <p:txBody>
          <a:bodyPr>
            <a:normAutofit/>
          </a:bodyPr>
          <a:lstStyle/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Modifications on one or more should help to improve ALSE performance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Between 10 MHZ and 30 MHz, most important parameters are ground plane connections and absorber performance</a:t>
            </a:r>
          </a:p>
          <a:p>
            <a:pPr>
              <a:buClr>
                <a:srgbClr val="430F9D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some cases, &lt;30 MHz, resonances may be observed, to reduce the influence of resonance: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Apply foam block absorber between bottom of receive antenna and floor</a:t>
            </a:r>
          </a:p>
          <a:p>
            <a:pPr lvl="1">
              <a:buClr>
                <a:srgbClr val="430F9D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Bond counterpoise of receive antenna with additional grounding straps (length to width ratio of 7:1) to floor on opposite side from connection to RGP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C39B5-3B88-4950-A98C-1F9A8B861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9482-56A5-4ADA-AAC1-9895EAA61014}" type="slidenum">
              <a:rPr lang="en-CA" smtClean="0"/>
              <a:t>59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AB0A01-0CCA-4EC8-A45F-E80ADD9B2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79"/>
          <a:stretch/>
        </p:blipFill>
        <p:spPr>
          <a:xfrm>
            <a:off x="0" y="-47680"/>
            <a:ext cx="12252893" cy="5367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34146A-C683-4074-8C35-1F406F0FEF8E}"/>
              </a:ext>
            </a:extLst>
          </p:cNvPr>
          <p:cNvSpPr/>
          <p:nvPr/>
        </p:nvSpPr>
        <p:spPr>
          <a:xfrm>
            <a:off x="0" y="6456784"/>
            <a:ext cx="12192000" cy="410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85814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itting, computer, cat, person&#10;&#10;Description automatically generated">
            <a:extLst>
              <a:ext uri="{FF2B5EF4-FFF2-40B4-BE49-F238E27FC236}">
                <a16:creationId xmlns:a16="http://schemas.microsoft.com/office/drawing/2014/main" id="{609F65D5-B270-4E19-A253-DFFD1E85D2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2" t="-5166" r="28066" b="-1"/>
          <a:stretch/>
        </p:blipFill>
        <p:spPr>
          <a:xfrm>
            <a:off x="-228599" y="-354317"/>
            <a:ext cx="6721596" cy="7212317"/>
          </a:xfrm>
          <a:prstGeom prst="rect">
            <a:avLst/>
          </a:prstGeom>
        </p:spPr>
      </p:pic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5B711CB-4B0E-4028-91C7-8F013D3675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5" t="1092" r="22334"/>
          <a:stretch/>
        </p:blipFill>
        <p:spPr>
          <a:xfrm>
            <a:off x="5928361" y="0"/>
            <a:ext cx="6263639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7AF486-B039-4F29-A8E7-A6B292999FF5}"/>
              </a:ext>
            </a:extLst>
          </p:cNvPr>
          <p:cNvSpPr txBox="1"/>
          <p:nvPr/>
        </p:nvSpPr>
        <p:spPr>
          <a:xfrm>
            <a:off x="6492997" y="3855721"/>
            <a:ext cx="530200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Get in Touch</a:t>
            </a:r>
          </a:p>
          <a:p>
            <a:pPr>
              <a:spcAft>
                <a:spcPts val="600"/>
              </a:spcAft>
            </a:pPr>
            <a:r>
              <a:rPr lang="en-CA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Louis A. Feudi</a:t>
            </a:r>
          </a:p>
          <a:p>
            <a:pPr>
              <a:spcAft>
                <a:spcPts val="600"/>
              </a:spcAft>
            </a:pPr>
            <a:r>
              <a:rPr lang="en-CA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Channel Sales Manager</a:t>
            </a:r>
          </a:p>
          <a:p>
            <a:pPr>
              <a:spcAft>
                <a:spcPts val="600"/>
              </a:spcAft>
            </a:pPr>
            <a:r>
              <a:rPr lang="en-CA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lfeudi@raymondemc.ca</a:t>
            </a:r>
          </a:p>
          <a:p>
            <a:pPr>
              <a:spcAft>
                <a:spcPts val="600"/>
              </a:spcAft>
            </a:pPr>
            <a:r>
              <a:rPr lang="en-CA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1-800-EMC-1495</a:t>
            </a:r>
          </a:p>
          <a:p>
            <a:pPr>
              <a:spcAft>
                <a:spcPts val="600"/>
              </a:spcAft>
            </a:pPr>
            <a:endParaRPr lang="en-CA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76526-8C64-4079-9C44-0666B6155A6C}"/>
              </a:ext>
            </a:extLst>
          </p:cNvPr>
          <p:cNvSpPr txBox="1"/>
          <p:nvPr/>
        </p:nvSpPr>
        <p:spPr>
          <a:xfrm>
            <a:off x="6210679" y="970954"/>
            <a:ext cx="569900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FBA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AC60121D-B246-4858-9E47-2AEF1DDAD9ED}"/>
              </a:ext>
            </a:extLst>
          </p:cNvPr>
          <p:cNvSpPr/>
          <p:nvPr/>
        </p:nvSpPr>
        <p:spPr>
          <a:xfrm rot="16040362">
            <a:off x="8608712" y="4810261"/>
            <a:ext cx="3641585" cy="4141464"/>
          </a:xfrm>
          <a:prstGeom prst="triangle">
            <a:avLst/>
          </a:prstGeom>
          <a:solidFill>
            <a:srgbClr val="FBAC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6A006-431F-4AB6-AB6F-C1D3DB257727}"/>
              </a:ext>
            </a:extLst>
          </p:cNvPr>
          <p:cNvSpPr txBox="1"/>
          <p:nvPr/>
        </p:nvSpPr>
        <p:spPr>
          <a:xfrm>
            <a:off x="9065857" y="6359429"/>
            <a:ext cx="312614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raymondemc.ca</a:t>
            </a:r>
            <a:endParaRPr lang="en-CA" sz="12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01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2708</Words>
  <Application>Microsoft Office PowerPoint</Application>
  <PresentationFormat>Widescreen</PresentationFormat>
  <Paragraphs>317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Calibri</vt:lpstr>
      <vt:lpstr>Calibri Light</vt:lpstr>
      <vt:lpstr>Century Gothic</vt:lpstr>
      <vt:lpstr>Office Theme</vt:lpstr>
      <vt:lpstr>Custom Design</vt:lpstr>
      <vt:lpstr>1_Office Theme</vt:lpstr>
      <vt:lpstr>PowerPoint Presentation</vt:lpstr>
      <vt:lpstr>PowerPoint Presentation</vt:lpstr>
      <vt:lpstr>CISPR and IEC</vt:lpstr>
      <vt:lpstr>CISPR and IEC</vt:lpstr>
      <vt:lpstr>CISPR 25</vt:lpstr>
      <vt:lpstr>CISPR 25 Edition 4: 2016 Corrigendum 1:2017</vt:lpstr>
      <vt:lpstr>CISPR 25 Edition 4: 2016 Corrigendum 1:2017</vt:lpstr>
      <vt:lpstr>Shielded Enclosure </vt:lpstr>
      <vt:lpstr>Important Components of Shielded Enclosures</vt:lpstr>
      <vt:lpstr>Absorber Lined Shielded Enclosure (ALSE)</vt:lpstr>
      <vt:lpstr>ALSE</vt:lpstr>
      <vt:lpstr>Ferrite and Absorber</vt:lpstr>
      <vt:lpstr>Vehicle Chamber: Spacing/Setup</vt:lpstr>
      <vt:lpstr>PowerPoint Presentation</vt:lpstr>
      <vt:lpstr>Antenna Systems (50 Ω)</vt:lpstr>
      <vt:lpstr>Test Table</vt:lpstr>
      <vt:lpstr>EUT/Table Setup</vt:lpstr>
      <vt:lpstr>EUT/Table Setup</vt:lpstr>
      <vt:lpstr>PowerPoint Presentation</vt:lpstr>
      <vt:lpstr>Component Chamber/Validation  Ground Plane Test Table Setup</vt:lpstr>
      <vt:lpstr>Rod Antenna Setup</vt:lpstr>
      <vt:lpstr>Biconical Antenna Setup Horizontal and Vertical Polarization</vt:lpstr>
      <vt:lpstr>Log Periodic Antenna Setup Horizontal and Vertical Polarization</vt:lpstr>
      <vt:lpstr>Horn Antenna Setup Horizontal and Vertical Polarization</vt:lpstr>
      <vt:lpstr>PowerPoint Presentation</vt:lpstr>
      <vt:lpstr>Chamber Verification Methods</vt:lpstr>
      <vt:lpstr>Reference Measurement Method</vt:lpstr>
      <vt:lpstr>Transmitting Antenna</vt:lpstr>
      <vt:lpstr>&lt;30mm Transmit Monopole</vt:lpstr>
      <vt:lpstr>Reference Measurement Method: Transmission Coefficient Measurement (CT)</vt:lpstr>
      <vt:lpstr>PowerPoint Presentation</vt:lpstr>
      <vt:lpstr>Reference (CT) Measurements &lt; 30 MHz</vt:lpstr>
      <vt:lpstr>Side View of antenna configuration for RM below 30 MHz</vt:lpstr>
      <vt:lpstr>PowerPoint Presentation</vt:lpstr>
      <vt:lpstr>Antenna Configuration for reference (CT) measurement  &gt;30 MHz  (Top View)</vt:lpstr>
      <vt:lpstr>PowerPoint Presentation</vt:lpstr>
      <vt:lpstr>ALSE (CT) Measurement &lt; 30 MHz</vt:lpstr>
      <vt:lpstr>ALSE (CT) Measurement &gt;30 MHz</vt:lpstr>
      <vt:lpstr>ALSE (CT) Measurement Deviation &lt; 30 MHz</vt:lpstr>
      <vt:lpstr>ALSE (CT) Measurement Deviation &gt; 30 MHz</vt:lpstr>
      <vt:lpstr>% In Tolerance (%IT) Calculation</vt:lpstr>
      <vt:lpstr>% In Tolerance (%IT) Calculation</vt:lpstr>
      <vt:lpstr>Total %IT 150 kHz to 1000 MHz Ref Method</vt:lpstr>
      <vt:lpstr>Long Wire Antenna Measurement Test Transmit Antenna</vt:lpstr>
      <vt:lpstr>Long Wire Test Transmit Antenna</vt:lpstr>
      <vt:lpstr>PowerPoint Presentation</vt:lpstr>
      <vt:lpstr>PowerPoint Presentation</vt:lpstr>
      <vt:lpstr>PowerPoint Presentation</vt:lpstr>
      <vt:lpstr>PowerPoint Presentation</vt:lpstr>
      <vt:lpstr>Long Wire Test Transmit Antenna</vt:lpstr>
      <vt:lpstr>Transmit Antenna location</vt:lpstr>
      <vt:lpstr>Long Wire Antenna Measurement Procedure</vt:lpstr>
      <vt:lpstr>Long Wire Antenna Measurement Procedure</vt:lpstr>
      <vt:lpstr>Deviation of ALSE measurement from the reference data</vt:lpstr>
      <vt:lpstr>Long Wire Antenna Test Requirements</vt:lpstr>
      <vt:lpstr>PowerPoint Presentation</vt:lpstr>
      <vt:lpstr>Influence Parameters of Chamber Validation Test</vt:lpstr>
      <vt:lpstr>PowerPoint Presentation</vt:lpstr>
      <vt:lpstr>Influence Parameters of Chamber Validation Test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Sherman</dc:creator>
  <cp:lastModifiedBy>louis Feudi</cp:lastModifiedBy>
  <cp:revision>22</cp:revision>
  <dcterms:created xsi:type="dcterms:W3CDTF">2020-11-17T20:42:55Z</dcterms:created>
  <dcterms:modified xsi:type="dcterms:W3CDTF">2021-02-15T16:19:10Z</dcterms:modified>
</cp:coreProperties>
</file>