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48"/>
  </p:notesMasterIdLst>
  <p:sldIdLst>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57" r:id="rId19"/>
    <p:sldId id="272" r:id="rId20"/>
    <p:sldId id="273" r:id="rId21"/>
    <p:sldId id="274" r:id="rId22"/>
    <p:sldId id="300" r:id="rId23"/>
    <p:sldId id="301" r:id="rId24"/>
    <p:sldId id="297" r:id="rId25"/>
    <p:sldId id="298" r:id="rId26"/>
    <p:sldId id="275" r:id="rId27"/>
    <p:sldId id="299" r:id="rId28"/>
    <p:sldId id="276" r:id="rId29"/>
    <p:sldId id="294" r:id="rId30"/>
    <p:sldId id="277" r:id="rId31"/>
    <p:sldId id="278" r:id="rId32"/>
    <p:sldId id="293" r:id="rId33"/>
    <p:sldId id="279" r:id="rId34"/>
    <p:sldId id="280" r:id="rId35"/>
    <p:sldId id="281" r:id="rId36"/>
    <p:sldId id="282" r:id="rId37"/>
    <p:sldId id="283" r:id="rId38"/>
    <p:sldId id="284" r:id="rId39"/>
    <p:sldId id="285" r:id="rId40"/>
    <p:sldId id="286" r:id="rId41"/>
    <p:sldId id="287" r:id="rId42"/>
    <p:sldId id="288" r:id="rId43"/>
    <p:sldId id="289" r:id="rId44"/>
    <p:sldId id="290" r:id="rId45"/>
    <p:sldId id="291" r:id="rId46"/>
    <p:sldId id="292"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9" autoAdjust="0"/>
    <p:restoredTop sz="94660"/>
  </p:normalViewPr>
  <p:slideViewPr>
    <p:cSldViewPr snapToGrid="0">
      <p:cViewPr varScale="1">
        <p:scale>
          <a:sx n="83" d="100"/>
          <a:sy n="83" d="100"/>
        </p:scale>
        <p:origin x="45" y="67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uis Feudi" userId="c61a117ef30ca196" providerId="LiveId" clId="{607893DA-DBD6-4809-92EC-32F1EB367DCE}"/>
    <pc:docChg chg="modSld">
      <pc:chgData name="louis Feudi" userId="c61a117ef30ca196" providerId="LiveId" clId="{607893DA-DBD6-4809-92EC-32F1EB367DCE}" dt="2020-02-27T19:33:46.921" v="14" actId="20577"/>
      <pc:docMkLst>
        <pc:docMk/>
      </pc:docMkLst>
      <pc:sldChg chg="modSp">
        <pc:chgData name="louis Feudi" userId="c61a117ef30ca196" providerId="LiveId" clId="{607893DA-DBD6-4809-92EC-32F1EB367DCE}" dt="2020-02-27T19:33:46.921" v="14" actId="20577"/>
        <pc:sldMkLst>
          <pc:docMk/>
          <pc:sldMk cId="1050038369" sldId="258"/>
        </pc:sldMkLst>
        <pc:spChg chg="mod">
          <ac:chgData name="louis Feudi" userId="c61a117ef30ca196" providerId="LiveId" clId="{607893DA-DBD6-4809-92EC-32F1EB367DCE}" dt="2020-02-27T19:33:46.921" v="14" actId="20577"/>
          <ac:spMkLst>
            <pc:docMk/>
            <pc:sldMk cId="1050038369" sldId="258"/>
            <ac:spMk id="4" creationId="{26C66DB9-21E3-433C-A1B4-82F18A72FEA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65EB4C-AEDB-4679-9AC1-4F53275CC824}" type="datetimeFigureOut">
              <a:rPr lang="en-CA" smtClean="0"/>
              <a:t>2020-02-27</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6C9FC4-F4B9-4F27-86F8-8F0FC1708CDD}" type="slidenum">
              <a:rPr lang="en-CA" smtClean="0"/>
              <a:t>‹#›</a:t>
            </a:fld>
            <a:endParaRPr lang="en-CA"/>
          </a:p>
        </p:txBody>
      </p:sp>
    </p:spTree>
    <p:extLst>
      <p:ext uri="{BB962C8B-B14F-4D97-AF65-F5344CB8AC3E}">
        <p14:creationId xmlns:p14="http://schemas.microsoft.com/office/powerpoint/2010/main" val="30407875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49F9-4DE7-4C33-BF16-BF6FCDDCF6C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DAF8A5ED-E1AA-4E49-9D87-E63A79AF2F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8105B68A-28FE-4A23-A12B-D27CC1226297}"/>
              </a:ext>
            </a:extLst>
          </p:cNvPr>
          <p:cNvSpPr>
            <a:spLocks noGrp="1"/>
          </p:cNvSpPr>
          <p:nvPr>
            <p:ph type="dt" sz="half" idx="10"/>
          </p:nvPr>
        </p:nvSpPr>
        <p:spPr/>
        <p:txBody>
          <a:bodyPr/>
          <a:lstStyle/>
          <a:p>
            <a:fld id="{B6277DD0-4935-4546-A20C-A0780C6B1879}" type="datetime1">
              <a:rPr lang="en-CA" smtClean="0"/>
              <a:t>2020-02-27</a:t>
            </a:fld>
            <a:endParaRPr lang="en-CA"/>
          </a:p>
        </p:txBody>
      </p:sp>
      <p:sp>
        <p:nvSpPr>
          <p:cNvPr id="5" name="Footer Placeholder 4">
            <a:extLst>
              <a:ext uri="{FF2B5EF4-FFF2-40B4-BE49-F238E27FC236}">
                <a16:creationId xmlns:a16="http://schemas.microsoft.com/office/drawing/2014/main" id="{0330B8EC-1D74-455C-BEE1-0741C9E70DB5}"/>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3683482-8E1D-4FB6-B45F-A9B9899F64C9}"/>
              </a:ext>
            </a:extLst>
          </p:cNvPr>
          <p:cNvSpPr>
            <a:spLocks noGrp="1"/>
          </p:cNvSpPr>
          <p:nvPr>
            <p:ph type="sldNum" sz="quarter" idx="12"/>
          </p:nvPr>
        </p:nvSpPr>
        <p:spPr/>
        <p:txBody>
          <a:bodyPr/>
          <a:lstStyle/>
          <a:p>
            <a:fld id="{A5849482-56A5-4ADA-AAC1-9895EAA61014}" type="slidenum">
              <a:rPr lang="en-CA" smtClean="0"/>
              <a:t>‹#›</a:t>
            </a:fld>
            <a:endParaRPr lang="en-CA"/>
          </a:p>
        </p:txBody>
      </p:sp>
    </p:spTree>
    <p:extLst>
      <p:ext uri="{BB962C8B-B14F-4D97-AF65-F5344CB8AC3E}">
        <p14:creationId xmlns:p14="http://schemas.microsoft.com/office/powerpoint/2010/main" val="3936615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166608-4740-4F23-A8D0-CE66A2473A9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Date Placeholder 7">
            <a:extLst>
              <a:ext uri="{FF2B5EF4-FFF2-40B4-BE49-F238E27FC236}">
                <a16:creationId xmlns:a16="http://schemas.microsoft.com/office/drawing/2014/main" id="{2F998EB0-AEB7-4D3E-A438-11CADDF2C012}"/>
              </a:ext>
            </a:extLst>
          </p:cNvPr>
          <p:cNvSpPr>
            <a:spLocks noGrp="1"/>
          </p:cNvSpPr>
          <p:nvPr>
            <p:ph type="dt" sz="half" idx="10"/>
          </p:nvPr>
        </p:nvSpPr>
        <p:spPr/>
        <p:txBody>
          <a:bodyPr/>
          <a:lstStyle/>
          <a:p>
            <a:fld id="{EC2D50E9-AD74-4EF1-8777-9E54E6CEB7E3}" type="datetime1">
              <a:rPr lang="en-CA" smtClean="0"/>
              <a:t>2020-02-27</a:t>
            </a:fld>
            <a:endParaRPr lang="en-CA"/>
          </a:p>
        </p:txBody>
      </p:sp>
      <p:sp>
        <p:nvSpPr>
          <p:cNvPr id="9" name="Footer Placeholder 8">
            <a:extLst>
              <a:ext uri="{FF2B5EF4-FFF2-40B4-BE49-F238E27FC236}">
                <a16:creationId xmlns:a16="http://schemas.microsoft.com/office/drawing/2014/main" id="{FC9001C2-EB60-4307-A27A-F9F8EA39CF74}"/>
              </a:ext>
            </a:extLst>
          </p:cNvPr>
          <p:cNvSpPr>
            <a:spLocks noGrp="1"/>
          </p:cNvSpPr>
          <p:nvPr>
            <p:ph type="ftr" sz="quarter" idx="11"/>
          </p:nvPr>
        </p:nvSpPr>
        <p:spPr/>
        <p:txBody>
          <a:bodyPr/>
          <a:lstStyle/>
          <a:p>
            <a:endParaRPr lang="en-CA"/>
          </a:p>
        </p:txBody>
      </p:sp>
      <p:sp>
        <p:nvSpPr>
          <p:cNvPr id="10" name="Slide Number Placeholder 9">
            <a:extLst>
              <a:ext uri="{FF2B5EF4-FFF2-40B4-BE49-F238E27FC236}">
                <a16:creationId xmlns:a16="http://schemas.microsoft.com/office/drawing/2014/main" id="{6C27BECD-2539-41B9-9BA8-D1065A1FE91F}"/>
              </a:ext>
            </a:extLst>
          </p:cNvPr>
          <p:cNvSpPr>
            <a:spLocks noGrp="1"/>
          </p:cNvSpPr>
          <p:nvPr>
            <p:ph type="sldNum" sz="quarter" idx="12"/>
          </p:nvPr>
        </p:nvSpPr>
        <p:spPr/>
        <p:txBody>
          <a:bodyPr/>
          <a:lstStyle/>
          <a:p>
            <a:fld id="{A5849482-56A5-4ADA-AAC1-9895EAA61014}" type="slidenum">
              <a:rPr lang="en-CA" smtClean="0"/>
              <a:t>‹#›</a:t>
            </a:fld>
            <a:endParaRPr lang="en-CA"/>
          </a:p>
        </p:txBody>
      </p:sp>
      <p:sp>
        <p:nvSpPr>
          <p:cNvPr id="11" name="Title 10">
            <a:extLst>
              <a:ext uri="{FF2B5EF4-FFF2-40B4-BE49-F238E27FC236}">
                <a16:creationId xmlns:a16="http://schemas.microsoft.com/office/drawing/2014/main" id="{9A398AA0-BF17-45A6-A5BD-8179E1E0E676}"/>
              </a:ext>
            </a:extLst>
          </p:cNvPr>
          <p:cNvSpPr>
            <a:spLocks noGrp="1"/>
          </p:cNvSpPr>
          <p:nvPr>
            <p:ph type="title"/>
          </p:nvPr>
        </p:nvSpPr>
        <p:spPr/>
        <p:txBody>
          <a:bodyPr/>
          <a:lstStyle/>
          <a:p>
            <a:r>
              <a:rPr lang="en-US"/>
              <a:t>Click to edit Master title style</a:t>
            </a:r>
            <a:endParaRPr lang="en-CA"/>
          </a:p>
        </p:txBody>
      </p:sp>
    </p:spTree>
    <p:extLst>
      <p:ext uri="{BB962C8B-B14F-4D97-AF65-F5344CB8AC3E}">
        <p14:creationId xmlns:p14="http://schemas.microsoft.com/office/powerpoint/2010/main" val="10676769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47F4F-4424-4712-BA62-AC69ECAC31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15B49689-9107-40DF-AA0C-ED1C6A88444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903EC93-6BBE-4AB7-8372-7CD2FD01CCDA}"/>
              </a:ext>
            </a:extLst>
          </p:cNvPr>
          <p:cNvSpPr>
            <a:spLocks noGrp="1"/>
          </p:cNvSpPr>
          <p:nvPr>
            <p:ph type="dt" sz="half" idx="10"/>
          </p:nvPr>
        </p:nvSpPr>
        <p:spPr/>
        <p:txBody>
          <a:bodyPr/>
          <a:lstStyle/>
          <a:p>
            <a:fld id="{DFDF2060-C417-4BE7-931B-1595F590DCE0}" type="datetime1">
              <a:rPr lang="en-CA" smtClean="0"/>
              <a:t>2020-02-27</a:t>
            </a:fld>
            <a:endParaRPr lang="en-CA"/>
          </a:p>
        </p:txBody>
      </p:sp>
      <p:sp>
        <p:nvSpPr>
          <p:cNvPr id="5" name="Footer Placeholder 4">
            <a:extLst>
              <a:ext uri="{FF2B5EF4-FFF2-40B4-BE49-F238E27FC236}">
                <a16:creationId xmlns:a16="http://schemas.microsoft.com/office/drawing/2014/main" id="{C54B3C68-60F6-49A0-9828-D2C9993D1E60}"/>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030B0CD9-8138-4B73-B51D-790AB513969B}"/>
              </a:ext>
            </a:extLst>
          </p:cNvPr>
          <p:cNvSpPr>
            <a:spLocks noGrp="1"/>
          </p:cNvSpPr>
          <p:nvPr>
            <p:ph type="sldNum" sz="quarter" idx="12"/>
          </p:nvPr>
        </p:nvSpPr>
        <p:spPr/>
        <p:txBody>
          <a:bodyPr/>
          <a:lstStyle/>
          <a:p>
            <a:fld id="{A5849482-56A5-4ADA-AAC1-9895EAA61014}" type="slidenum">
              <a:rPr lang="en-CA" smtClean="0"/>
              <a:t>‹#›</a:t>
            </a:fld>
            <a:endParaRPr lang="en-CA"/>
          </a:p>
        </p:txBody>
      </p:sp>
    </p:spTree>
    <p:extLst>
      <p:ext uri="{BB962C8B-B14F-4D97-AF65-F5344CB8AC3E}">
        <p14:creationId xmlns:p14="http://schemas.microsoft.com/office/powerpoint/2010/main" val="7305031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57FEF-006F-40D7-9F63-BC3AEE8DD435}"/>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98230CD3-548D-41E6-9618-B75D7D8B146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F23BA810-9996-4821-9942-F8B42A68937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8075DDC1-A11F-48CC-AA19-A353D75F76C8}"/>
              </a:ext>
            </a:extLst>
          </p:cNvPr>
          <p:cNvSpPr>
            <a:spLocks noGrp="1"/>
          </p:cNvSpPr>
          <p:nvPr>
            <p:ph type="dt" sz="half" idx="10"/>
          </p:nvPr>
        </p:nvSpPr>
        <p:spPr/>
        <p:txBody>
          <a:bodyPr/>
          <a:lstStyle/>
          <a:p>
            <a:fld id="{3D224D92-2973-4FAB-9E7D-7B1F15E2E575}" type="datetime1">
              <a:rPr lang="en-CA" smtClean="0"/>
              <a:t>2020-02-27</a:t>
            </a:fld>
            <a:endParaRPr lang="en-CA"/>
          </a:p>
        </p:txBody>
      </p:sp>
      <p:sp>
        <p:nvSpPr>
          <p:cNvPr id="6" name="Footer Placeholder 5">
            <a:extLst>
              <a:ext uri="{FF2B5EF4-FFF2-40B4-BE49-F238E27FC236}">
                <a16:creationId xmlns:a16="http://schemas.microsoft.com/office/drawing/2014/main" id="{17DF962D-C3B0-45DA-91E0-B339BF296D52}"/>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37B725C4-11C6-457A-90C5-F779272D112A}"/>
              </a:ext>
            </a:extLst>
          </p:cNvPr>
          <p:cNvSpPr>
            <a:spLocks noGrp="1"/>
          </p:cNvSpPr>
          <p:nvPr>
            <p:ph type="sldNum" sz="quarter" idx="12"/>
          </p:nvPr>
        </p:nvSpPr>
        <p:spPr/>
        <p:txBody>
          <a:bodyPr/>
          <a:lstStyle/>
          <a:p>
            <a:fld id="{A5849482-56A5-4ADA-AAC1-9895EAA61014}" type="slidenum">
              <a:rPr lang="en-CA" smtClean="0"/>
              <a:t>‹#›</a:t>
            </a:fld>
            <a:endParaRPr lang="en-CA"/>
          </a:p>
        </p:txBody>
      </p:sp>
    </p:spTree>
    <p:extLst>
      <p:ext uri="{BB962C8B-B14F-4D97-AF65-F5344CB8AC3E}">
        <p14:creationId xmlns:p14="http://schemas.microsoft.com/office/powerpoint/2010/main" val="2307303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8986B-56E3-4218-85E4-1034284C8786}"/>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A7D2B74D-A7AF-41D7-A8A2-E3C4EA3BE5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8F9F1E9-72B1-48D3-AC82-960F22B4C1B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3B69AAA3-B8FC-4A36-9DCC-A3F3E847B16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7AE2F35-6FAF-409C-A609-048EF8A1A69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BB7C8090-0D2F-42CD-9767-B411E8BE9EDF}"/>
              </a:ext>
            </a:extLst>
          </p:cNvPr>
          <p:cNvSpPr>
            <a:spLocks noGrp="1"/>
          </p:cNvSpPr>
          <p:nvPr>
            <p:ph type="dt" sz="half" idx="10"/>
          </p:nvPr>
        </p:nvSpPr>
        <p:spPr/>
        <p:txBody>
          <a:bodyPr/>
          <a:lstStyle/>
          <a:p>
            <a:fld id="{D2F07D56-141F-4DD1-9BE7-C5D50F61AA9C}" type="datetime1">
              <a:rPr lang="en-CA" smtClean="0"/>
              <a:t>2020-02-27</a:t>
            </a:fld>
            <a:endParaRPr lang="en-CA"/>
          </a:p>
        </p:txBody>
      </p:sp>
      <p:sp>
        <p:nvSpPr>
          <p:cNvPr id="8" name="Footer Placeholder 7">
            <a:extLst>
              <a:ext uri="{FF2B5EF4-FFF2-40B4-BE49-F238E27FC236}">
                <a16:creationId xmlns:a16="http://schemas.microsoft.com/office/drawing/2014/main" id="{E4D575FA-5FBA-45D4-A68A-099D94BBEB50}"/>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D7C11897-4AC5-49DF-8D36-03485D127ACF}"/>
              </a:ext>
            </a:extLst>
          </p:cNvPr>
          <p:cNvSpPr>
            <a:spLocks noGrp="1"/>
          </p:cNvSpPr>
          <p:nvPr>
            <p:ph type="sldNum" sz="quarter" idx="12"/>
          </p:nvPr>
        </p:nvSpPr>
        <p:spPr/>
        <p:txBody>
          <a:bodyPr/>
          <a:lstStyle/>
          <a:p>
            <a:fld id="{A5849482-56A5-4ADA-AAC1-9895EAA61014}" type="slidenum">
              <a:rPr lang="en-CA" smtClean="0"/>
              <a:t>‹#›</a:t>
            </a:fld>
            <a:endParaRPr lang="en-CA"/>
          </a:p>
        </p:txBody>
      </p:sp>
    </p:spTree>
    <p:extLst>
      <p:ext uri="{BB962C8B-B14F-4D97-AF65-F5344CB8AC3E}">
        <p14:creationId xmlns:p14="http://schemas.microsoft.com/office/powerpoint/2010/main" val="2907467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47FC2-32F0-41BD-B2BA-0FCFCCE877D6}"/>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7399F681-1058-4DDD-AA07-F7715640A63D}"/>
              </a:ext>
            </a:extLst>
          </p:cNvPr>
          <p:cNvSpPr>
            <a:spLocks noGrp="1"/>
          </p:cNvSpPr>
          <p:nvPr>
            <p:ph type="dt" sz="half" idx="10"/>
          </p:nvPr>
        </p:nvSpPr>
        <p:spPr/>
        <p:txBody>
          <a:bodyPr/>
          <a:lstStyle/>
          <a:p>
            <a:fld id="{BA5D83AC-8C4E-449E-8DA2-ED6CA703DB7D}" type="datetime1">
              <a:rPr lang="en-CA" smtClean="0"/>
              <a:t>2020-02-27</a:t>
            </a:fld>
            <a:endParaRPr lang="en-CA"/>
          </a:p>
        </p:txBody>
      </p:sp>
      <p:sp>
        <p:nvSpPr>
          <p:cNvPr id="4" name="Footer Placeholder 3">
            <a:extLst>
              <a:ext uri="{FF2B5EF4-FFF2-40B4-BE49-F238E27FC236}">
                <a16:creationId xmlns:a16="http://schemas.microsoft.com/office/drawing/2014/main" id="{C78BA792-E9DB-465C-8E25-9DF3C79EBF18}"/>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EE03D982-25DD-46C4-B130-EDCE02149C14}"/>
              </a:ext>
            </a:extLst>
          </p:cNvPr>
          <p:cNvSpPr>
            <a:spLocks noGrp="1"/>
          </p:cNvSpPr>
          <p:nvPr>
            <p:ph type="sldNum" sz="quarter" idx="12"/>
          </p:nvPr>
        </p:nvSpPr>
        <p:spPr/>
        <p:txBody>
          <a:bodyPr/>
          <a:lstStyle/>
          <a:p>
            <a:fld id="{A5849482-56A5-4ADA-AAC1-9895EAA61014}" type="slidenum">
              <a:rPr lang="en-CA" smtClean="0"/>
              <a:t>‹#›</a:t>
            </a:fld>
            <a:endParaRPr lang="en-CA"/>
          </a:p>
        </p:txBody>
      </p:sp>
    </p:spTree>
    <p:extLst>
      <p:ext uri="{BB962C8B-B14F-4D97-AF65-F5344CB8AC3E}">
        <p14:creationId xmlns:p14="http://schemas.microsoft.com/office/powerpoint/2010/main" val="3466031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579A7A-31A5-4EB2-B4D6-6C82DF4F5A74}"/>
              </a:ext>
            </a:extLst>
          </p:cNvPr>
          <p:cNvSpPr>
            <a:spLocks noGrp="1"/>
          </p:cNvSpPr>
          <p:nvPr>
            <p:ph type="dt" sz="half" idx="10"/>
          </p:nvPr>
        </p:nvSpPr>
        <p:spPr/>
        <p:txBody>
          <a:bodyPr/>
          <a:lstStyle/>
          <a:p>
            <a:fld id="{6E023E80-3BC0-4BAD-A174-0ECA96D07C74}" type="datetime1">
              <a:rPr lang="en-CA" smtClean="0"/>
              <a:t>2020-02-27</a:t>
            </a:fld>
            <a:endParaRPr lang="en-CA"/>
          </a:p>
        </p:txBody>
      </p:sp>
      <p:sp>
        <p:nvSpPr>
          <p:cNvPr id="3" name="Footer Placeholder 2">
            <a:extLst>
              <a:ext uri="{FF2B5EF4-FFF2-40B4-BE49-F238E27FC236}">
                <a16:creationId xmlns:a16="http://schemas.microsoft.com/office/drawing/2014/main" id="{D38268E1-2AAF-4A27-BECA-E5EFB12FB8FD}"/>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F8E506B7-5D13-4166-84A5-7C81FE4530E0}"/>
              </a:ext>
            </a:extLst>
          </p:cNvPr>
          <p:cNvSpPr>
            <a:spLocks noGrp="1"/>
          </p:cNvSpPr>
          <p:nvPr>
            <p:ph type="sldNum" sz="quarter" idx="12"/>
          </p:nvPr>
        </p:nvSpPr>
        <p:spPr/>
        <p:txBody>
          <a:bodyPr/>
          <a:lstStyle/>
          <a:p>
            <a:fld id="{A5849482-56A5-4ADA-AAC1-9895EAA61014}" type="slidenum">
              <a:rPr lang="en-CA" smtClean="0"/>
              <a:t>‹#›</a:t>
            </a:fld>
            <a:endParaRPr lang="en-CA"/>
          </a:p>
        </p:txBody>
      </p:sp>
    </p:spTree>
    <p:extLst>
      <p:ext uri="{BB962C8B-B14F-4D97-AF65-F5344CB8AC3E}">
        <p14:creationId xmlns:p14="http://schemas.microsoft.com/office/powerpoint/2010/main" val="2140613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7CC5B-639F-43FB-B15F-7C255B0E76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87958E7E-1F22-4821-9497-60D339226A9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876E91E7-9F90-4582-BF88-990E04080D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4257684-BD03-4710-BAE2-AAAB178777A2}"/>
              </a:ext>
            </a:extLst>
          </p:cNvPr>
          <p:cNvSpPr>
            <a:spLocks noGrp="1"/>
          </p:cNvSpPr>
          <p:nvPr>
            <p:ph type="dt" sz="half" idx="10"/>
          </p:nvPr>
        </p:nvSpPr>
        <p:spPr/>
        <p:txBody>
          <a:bodyPr/>
          <a:lstStyle/>
          <a:p>
            <a:fld id="{3123B8F6-9741-457E-8A84-FE1A5E455B52}" type="datetime1">
              <a:rPr lang="en-CA" smtClean="0"/>
              <a:t>2020-02-27</a:t>
            </a:fld>
            <a:endParaRPr lang="en-CA"/>
          </a:p>
        </p:txBody>
      </p:sp>
      <p:sp>
        <p:nvSpPr>
          <p:cNvPr id="6" name="Footer Placeholder 5">
            <a:extLst>
              <a:ext uri="{FF2B5EF4-FFF2-40B4-BE49-F238E27FC236}">
                <a16:creationId xmlns:a16="http://schemas.microsoft.com/office/drawing/2014/main" id="{FEE745D0-CACE-401E-B023-C82389296A4F}"/>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2B01933-2F67-4E47-9286-7CBB02C80546}"/>
              </a:ext>
            </a:extLst>
          </p:cNvPr>
          <p:cNvSpPr>
            <a:spLocks noGrp="1"/>
          </p:cNvSpPr>
          <p:nvPr>
            <p:ph type="sldNum" sz="quarter" idx="12"/>
          </p:nvPr>
        </p:nvSpPr>
        <p:spPr/>
        <p:txBody>
          <a:bodyPr/>
          <a:lstStyle/>
          <a:p>
            <a:fld id="{A5849482-56A5-4ADA-AAC1-9895EAA61014}" type="slidenum">
              <a:rPr lang="en-CA" smtClean="0"/>
              <a:t>‹#›</a:t>
            </a:fld>
            <a:endParaRPr lang="en-CA"/>
          </a:p>
        </p:txBody>
      </p:sp>
    </p:spTree>
    <p:extLst>
      <p:ext uri="{BB962C8B-B14F-4D97-AF65-F5344CB8AC3E}">
        <p14:creationId xmlns:p14="http://schemas.microsoft.com/office/powerpoint/2010/main" val="2530857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38726-FC97-4433-BF7A-AC71EE1880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E835F6F8-024C-4F15-8A7D-880354E1DC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8F66BB73-EC0C-4C0A-85F9-EFEDC59B18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DC9DE3-7B81-4363-9F04-38A5049978B9}"/>
              </a:ext>
            </a:extLst>
          </p:cNvPr>
          <p:cNvSpPr>
            <a:spLocks noGrp="1"/>
          </p:cNvSpPr>
          <p:nvPr>
            <p:ph type="dt" sz="half" idx="10"/>
          </p:nvPr>
        </p:nvSpPr>
        <p:spPr/>
        <p:txBody>
          <a:bodyPr/>
          <a:lstStyle/>
          <a:p>
            <a:fld id="{91050C81-75CC-49E8-A49A-754E8B11F991}" type="datetime1">
              <a:rPr lang="en-CA" smtClean="0"/>
              <a:t>2020-02-27</a:t>
            </a:fld>
            <a:endParaRPr lang="en-CA"/>
          </a:p>
        </p:txBody>
      </p:sp>
      <p:sp>
        <p:nvSpPr>
          <p:cNvPr id="6" name="Footer Placeholder 5">
            <a:extLst>
              <a:ext uri="{FF2B5EF4-FFF2-40B4-BE49-F238E27FC236}">
                <a16:creationId xmlns:a16="http://schemas.microsoft.com/office/drawing/2014/main" id="{85837273-6CB8-42B9-82A1-3145881EAB6F}"/>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A31D14B4-61F7-4483-8AD8-AD7BEAF0E092}"/>
              </a:ext>
            </a:extLst>
          </p:cNvPr>
          <p:cNvSpPr>
            <a:spLocks noGrp="1"/>
          </p:cNvSpPr>
          <p:nvPr>
            <p:ph type="sldNum" sz="quarter" idx="12"/>
          </p:nvPr>
        </p:nvSpPr>
        <p:spPr/>
        <p:txBody>
          <a:bodyPr/>
          <a:lstStyle/>
          <a:p>
            <a:fld id="{A5849482-56A5-4ADA-AAC1-9895EAA61014}" type="slidenum">
              <a:rPr lang="en-CA" smtClean="0"/>
              <a:t>‹#›</a:t>
            </a:fld>
            <a:endParaRPr lang="en-CA"/>
          </a:p>
        </p:txBody>
      </p:sp>
    </p:spTree>
    <p:extLst>
      <p:ext uri="{BB962C8B-B14F-4D97-AF65-F5344CB8AC3E}">
        <p14:creationId xmlns:p14="http://schemas.microsoft.com/office/powerpoint/2010/main" val="7058463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F41DC-4018-4314-8DB2-E31E3F9FA9EA}"/>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D5180D33-3EBC-4E91-B725-F8AA4457A6F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A9E82EE-90F2-424D-A276-45987A990004}"/>
              </a:ext>
            </a:extLst>
          </p:cNvPr>
          <p:cNvSpPr>
            <a:spLocks noGrp="1"/>
          </p:cNvSpPr>
          <p:nvPr>
            <p:ph type="dt" sz="half" idx="10"/>
          </p:nvPr>
        </p:nvSpPr>
        <p:spPr/>
        <p:txBody>
          <a:bodyPr/>
          <a:lstStyle/>
          <a:p>
            <a:fld id="{BA75198E-32E2-4328-8487-F646E3186941}" type="datetime1">
              <a:rPr lang="en-CA" smtClean="0"/>
              <a:t>2020-02-27</a:t>
            </a:fld>
            <a:endParaRPr lang="en-CA"/>
          </a:p>
        </p:txBody>
      </p:sp>
      <p:sp>
        <p:nvSpPr>
          <p:cNvPr id="5" name="Footer Placeholder 4">
            <a:extLst>
              <a:ext uri="{FF2B5EF4-FFF2-40B4-BE49-F238E27FC236}">
                <a16:creationId xmlns:a16="http://schemas.microsoft.com/office/drawing/2014/main" id="{BD8C24F7-4CBB-41AC-9262-C0E05601443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CE6C4AB-2DA8-434D-9486-541B9885F3C0}"/>
              </a:ext>
            </a:extLst>
          </p:cNvPr>
          <p:cNvSpPr>
            <a:spLocks noGrp="1"/>
          </p:cNvSpPr>
          <p:nvPr>
            <p:ph type="sldNum" sz="quarter" idx="12"/>
          </p:nvPr>
        </p:nvSpPr>
        <p:spPr/>
        <p:txBody>
          <a:bodyPr/>
          <a:lstStyle/>
          <a:p>
            <a:fld id="{A5849482-56A5-4ADA-AAC1-9895EAA61014}" type="slidenum">
              <a:rPr lang="en-CA" smtClean="0"/>
              <a:t>‹#›</a:t>
            </a:fld>
            <a:endParaRPr lang="en-CA"/>
          </a:p>
        </p:txBody>
      </p:sp>
    </p:spTree>
    <p:extLst>
      <p:ext uri="{BB962C8B-B14F-4D97-AF65-F5344CB8AC3E}">
        <p14:creationId xmlns:p14="http://schemas.microsoft.com/office/powerpoint/2010/main" val="40689716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C2DAFD4-09E6-4DD5-8E71-77DCCD2CF64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E4330014-9FBD-4FFC-92B1-7CB1DC22EFE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1B93C61-519D-4B76-B67C-F3FC6AAF2632}"/>
              </a:ext>
            </a:extLst>
          </p:cNvPr>
          <p:cNvSpPr>
            <a:spLocks noGrp="1"/>
          </p:cNvSpPr>
          <p:nvPr>
            <p:ph type="dt" sz="half" idx="10"/>
          </p:nvPr>
        </p:nvSpPr>
        <p:spPr/>
        <p:txBody>
          <a:bodyPr/>
          <a:lstStyle/>
          <a:p>
            <a:fld id="{E4066DD4-2B8A-4207-9532-F57312595482}" type="datetime1">
              <a:rPr lang="en-CA" smtClean="0"/>
              <a:t>2020-02-27</a:t>
            </a:fld>
            <a:endParaRPr lang="en-CA"/>
          </a:p>
        </p:txBody>
      </p:sp>
      <p:sp>
        <p:nvSpPr>
          <p:cNvPr id="5" name="Footer Placeholder 4">
            <a:extLst>
              <a:ext uri="{FF2B5EF4-FFF2-40B4-BE49-F238E27FC236}">
                <a16:creationId xmlns:a16="http://schemas.microsoft.com/office/drawing/2014/main" id="{B0F29018-534E-4CBE-AAE8-C7A840EF976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4936BD3-5A78-4CBF-A8E2-867BEA3F9CC0}"/>
              </a:ext>
            </a:extLst>
          </p:cNvPr>
          <p:cNvSpPr>
            <a:spLocks noGrp="1"/>
          </p:cNvSpPr>
          <p:nvPr>
            <p:ph type="sldNum" sz="quarter" idx="12"/>
          </p:nvPr>
        </p:nvSpPr>
        <p:spPr/>
        <p:txBody>
          <a:bodyPr/>
          <a:lstStyle/>
          <a:p>
            <a:fld id="{A5849482-56A5-4ADA-AAC1-9895EAA61014}" type="slidenum">
              <a:rPr lang="en-CA" smtClean="0"/>
              <a:t>‹#›</a:t>
            </a:fld>
            <a:endParaRPr lang="en-CA"/>
          </a:p>
        </p:txBody>
      </p:sp>
    </p:spTree>
    <p:extLst>
      <p:ext uri="{BB962C8B-B14F-4D97-AF65-F5344CB8AC3E}">
        <p14:creationId xmlns:p14="http://schemas.microsoft.com/office/powerpoint/2010/main" val="31146556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9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8E0FBF8-C82D-4993-966F-4D0ADCCF25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010DC3B7-BCB8-4DB2-8F2C-C89FAEC7A5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7C9A70BB-4584-474F-BF3E-403E2388309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2D50E9-AD74-4EF1-8777-9E54E6CEB7E3}" type="datetime1">
              <a:rPr lang="en-CA" smtClean="0"/>
              <a:t>2020-02-27</a:t>
            </a:fld>
            <a:endParaRPr lang="en-CA"/>
          </a:p>
        </p:txBody>
      </p:sp>
      <p:sp>
        <p:nvSpPr>
          <p:cNvPr id="5" name="Footer Placeholder 4">
            <a:extLst>
              <a:ext uri="{FF2B5EF4-FFF2-40B4-BE49-F238E27FC236}">
                <a16:creationId xmlns:a16="http://schemas.microsoft.com/office/drawing/2014/main" id="{E1855D79-3395-411B-8FFB-1A3AA1F630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615E1B45-6AA7-4109-9BD2-79EC08704D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849482-56A5-4ADA-AAC1-9895EAA61014}" type="slidenum">
              <a:rPr lang="en-CA" smtClean="0"/>
              <a:t>‹#›</a:t>
            </a:fld>
            <a:endParaRPr lang="en-CA"/>
          </a:p>
        </p:txBody>
      </p:sp>
      <p:pic>
        <p:nvPicPr>
          <p:cNvPr id="8" name="Picture 7">
            <a:extLst>
              <a:ext uri="{FF2B5EF4-FFF2-40B4-BE49-F238E27FC236}">
                <a16:creationId xmlns:a16="http://schemas.microsoft.com/office/drawing/2014/main" id="{CF32BFC7-7AFA-4A5F-A19B-1660A858E7C9}"/>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7274604" y="215355"/>
            <a:ext cx="4611151" cy="1054340"/>
          </a:xfrm>
          <a:prstGeom prst="rect">
            <a:avLst/>
          </a:prstGeom>
        </p:spPr>
      </p:pic>
    </p:spTree>
    <p:extLst>
      <p:ext uri="{BB962C8B-B14F-4D97-AF65-F5344CB8AC3E}">
        <p14:creationId xmlns:p14="http://schemas.microsoft.com/office/powerpoint/2010/main" val="26993797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0D935D4-E5CC-4F3B-98F9-5C331E3B64D7}"/>
              </a:ext>
            </a:extLst>
          </p:cNvPr>
          <p:cNvSpPr>
            <a:spLocks noGrp="1"/>
          </p:cNvSpPr>
          <p:nvPr>
            <p:ph type="sldNum" sz="quarter" idx="12"/>
          </p:nvPr>
        </p:nvSpPr>
        <p:spPr/>
        <p:txBody>
          <a:bodyPr/>
          <a:lstStyle/>
          <a:p>
            <a:fld id="{A5849482-56A5-4ADA-AAC1-9895EAA61014}" type="slidenum">
              <a:rPr lang="en-CA" smtClean="0"/>
              <a:t>1</a:t>
            </a:fld>
            <a:endParaRPr lang="en-CA"/>
          </a:p>
        </p:txBody>
      </p:sp>
      <p:sp>
        <p:nvSpPr>
          <p:cNvPr id="4" name="Title 3">
            <a:extLst>
              <a:ext uri="{FF2B5EF4-FFF2-40B4-BE49-F238E27FC236}">
                <a16:creationId xmlns:a16="http://schemas.microsoft.com/office/drawing/2014/main" id="{26C66DB9-21E3-433C-A1B4-82F18A72FEA4}"/>
              </a:ext>
            </a:extLst>
          </p:cNvPr>
          <p:cNvSpPr>
            <a:spLocks noGrp="1"/>
          </p:cNvSpPr>
          <p:nvPr>
            <p:ph type="title"/>
          </p:nvPr>
        </p:nvSpPr>
        <p:spPr>
          <a:xfrm>
            <a:off x="838200" y="2389997"/>
            <a:ext cx="10515600" cy="1325563"/>
          </a:xfrm>
        </p:spPr>
        <p:txBody>
          <a:bodyPr>
            <a:normAutofit fontScale="90000"/>
          </a:bodyPr>
          <a:lstStyle/>
          <a:p>
            <a:br>
              <a:rPr lang="en-US" dirty="0"/>
            </a:br>
            <a:br>
              <a:rPr lang="en-US" dirty="0"/>
            </a:br>
            <a:br>
              <a:rPr lang="en-US" dirty="0"/>
            </a:br>
            <a:r>
              <a:rPr lang="en-US" dirty="0"/>
              <a:t>Basic Parameters of the Normalized Site Attenuation (NSA) Method for Open Area Test Sites (OATS) and Semi Anechoic Chambers (SAC) In CISPR 16-1-4 for EMC Testing</a:t>
            </a:r>
            <a:br>
              <a:rPr lang="en-US" dirty="0"/>
            </a:br>
            <a:br>
              <a:rPr lang="en-US" dirty="0"/>
            </a:br>
            <a:r>
              <a:rPr lang="en-US" dirty="0"/>
              <a:t>for </a:t>
            </a:r>
            <a:br>
              <a:rPr lang="en-US" dirty="0"/>
            </a:br>
            <a:r>
              <a:rPr lang="en-US" dirty="0"/>
              <a:t>IEEE EMC </a:t>
            </a:r>
            <a:r>
              <a:rPr lang="en-US"/>
              <a:t>Chapter Michigan </a:t>
            </a:r>
            <a:r>
              <a:rPr lang="en-US" dirty="0"/>
              <a:t>Section</a:t>
            </a:r>
            <a:br>
              <a:rPr lang="en-US" dirty="0"/>
            </a:br>
            <a:r>
              <a:rPr lang="en-US" dirty="0"/>
              <a:t>by </a:t>
            </a:r>
            <a:br>
              <a:rPr lang="en-US" dirty="0"/>
            </a:br>
            <a:r>
              <a:rPr lang="en-US" dirty="0"/>
              <a:t>Louis A. Feudi</a:t>
            </a:r>
            <a:br>
              <a:rPr lang="en-US" dirty="0"/>
            </a:br>
            <a:r>
              <a:rPr lang="en-US" dirty="0"/>
              <a:t>Raymond EMC</a:t>
            </a:r>
          </a:p>
        </p:txBody>
      </p:sp>
    </p:spTree>
    <p:extLst>
      <p:ext uri="{BB962C8B-B14F-4D97-AF65-F5344CB8AC3E}">
        <p14:creationId xmlns:p14="http://schemas.microsoft.com/office/powerpoint/2010/main" val="10500383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2545A5F-84DB-4308-B765-75C3DDB59526}"/>
              </a:ext>
            </a:extLst>
          </p:cNvPr>
          <p:cNvSpPr>
            <a:spLocks noGrp="1"/>
          </p:cNvSpPr>
          <p:nvPr>
            <p:ph idx="1"/>
          </p:nvPr>
        </p:nvSpPr>
        <p:spPr/>
        <p:txBody>
          <a:bodyPr/>
          <a:lstStyle/>
          <a:p>
            <a:r>
              <a:rPr lang="en-US" dirty="0"/>
              <a:t>CISPR 16-1-4</a:t>
            </a:r>
          </a:p>
          <a:p>
            <a:r>
              <a:rPr lang="en-US" dirty="0"/>
              <a:t>Qualification of OATS</a:t>
            </a:r>
          </a:p>
          <a:p>
            <a:r>
              <a:rPr lang="en-US" dirty="0"/>
              <a:t>Qualification of SAC or FAR</a:t>
            </a:r>
          </a:p>
          <a:p>
            <a:r>
              <a:rPr lang="en-US" dirty="0"/>
              <a:t>30 MHz-1GHZ</a:t>
            </a:r>
          </a:p>
          <a:p>
            <a:r>
              <a:rPr lang="en-US" dirty="0"/>
              <a:t>Normalized Site Attenuation</a:t>
            </a:r>
          </a:p>
          <a:p>
            <a:r>
              <a:rPr lang="en-US" dirty="0"/>
              <a:t>SVSWR will not be covered</a:t>
            </a:r>
          </a:p>
          <a:p>
            <a:endParaRPr lang="en-US" dirty="0"/>
          </a:p>
          <a:p>
            <a:endParaRPr lang="en-US" dirty="0"/>
          </a:p>
        </p:txBody>
      </p:sp>
      <p:sp>
        <p:nvSpPr>
          <p:cNvPr id="3" name="Slide Number Placeholder 2">
            <a:extLst>
              <a:ext uri="{FF2B5EF4-FFF2-40B4-BE49-F238E27FC236}">
                <a16:creationId xmlns:a16="http://schemas.microsoft.com/office/drawing/2014/main" id="{C3E922B6-4101-4088-86AE-CC5384D902CE}"/>
              </a:ext>
            </a:extLst>
          </p:cNvPr>
          <p:cNvSpPr>
            <a:spLocks noGrp="1"/>
          </p:cNvSpPr>
          <p:nvPr>
            <p:ph type="sldNum" sz="quarter" idx="12"/>
          </p:nvPr>
        </p:nvSpPr>
        <p:spPr/>
        <p:txBody>
          <a:bodyPr/>
          <a:lstStyle/>
          <a:p>
            <a:fld id="{A5849482-56A5-4ADA-AAC1-9895EAA61014}" type="slidenum">
              <a:rPr lang="en-CA" smtClean="0"/>
              <a:t>2</a:t>
            </a:fld>
            <a:endParaRPr lang="en-CA"/>
          </a:p>
        </p:txBody>
      </p:sp>
      <p:sp>
        <p:nvSpPr>
          <p:cNvPr id="4" name="Title 3">
            <a:extLst>
              <a:ext uri="{FF2B5EF4-FFF2-40B4-BE49-F238E27FC236}">
                <a16:creationId xmlns:a16="http://schemas.microsoft.com/office/drawing/2014/main" id="{8CEC8327-874F-439E-B12B-C665017A7216}"/>
              </a:ext>
            </a:extLst>
          </p:cNvPr>
          <p:cNvSpPr>
            <a:spLocks noGrp="1"/>
          </p:cNvSpPr>
          <p:nvPr>
            <p:ph type="title"/>
          </p:nvPr>
        </p:nvSpPr>
        <p:spPr/>
        <p:txBody>
          <a:bodyPr/>
          <a:lstStyle/>
          <a:p>
            <a:r>
              <a:rPr lang="en-US" dirty="0"/>
              <a:t>Scope</a:t>
            </a:r>
          </a:p>
        </p:txBody>
      </p:sp>
    </p:spTree>
    <p:extLst>
      <p:ext uri="{BB962C8B-B14F-4D97-AF65-F5344CB8AC3E}">
        <p14:creationId xmlns:p14="http://schemas.microsoft.com/office/powerpoint/2010/main" val="2659019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9AF1B77-9560-4150-861C-95557801E7DB}"/>
              </a:ext>
            </a:extLst>
          </p:cNvPr>
          <p:cNvSpPr>
            <a:spLocks noGrp="1"/>
          </p:cNvSpPr>
          <p:nvPr>
            <p:ph idx="1"/>
          </p:nvPr>
        </p:nvSpPr>
        <p:spPr/>
        <p:txBody>
          <a:bodyPr/>
          <a:lstStyle/>
          <a:p>
            <a:r>
              <a:rPr lang="en-US" i="1" dirty="0" err="1"/>
              <a:t>Comité</a:t>
            </a:r>
            <a:r>
              <a:rPr lang="en-US" i="1" dirty="0"/>
              <a:t> International </a:t>
            </a:r>
            <a:r>
              <a:rPr lang="en-US" i="1" dirty="0" err="1"/>
              <a:t>Spécial</a:t>
            </a:r>
            <a:r>
              <a:rPr lang="en-US" i="1" dirty="0"/>
              <a:t> des Perturbations </a:t>
            </a:r>
            <a:r>
              <a:rPr lang="en-US" i="1" dirty="0" err="1"/>
              <a:t>Radioélectriques</a:t>
            </a:r>
            <a:r>
              <a:rPr lang="en-US" dirty="0"/>
              <a:t> (English translation: International Special Committee on Radio Interference)</a:t>
            </a:r>
          </a:p>
          <a:p>
            <a:r>
              <a:rPr lang="en-US" dirty="0"/>
              <a:t>Part of the International Electrotechnical Commission (IEC)</a:t>
            </a:r>
          </a:p>
          <a:p>
            <a:r>
              <a:rPr lang="en-US" dirty="0"/>
              <a:t>CISPR drafts standards for controlling electromagnetic interference </a:t>
            </a:r>
          </a:p>
          <a:p>
            <a:r>
              <a:rPr lang="en-US" dirty="0"/>
              <a:t>For Electrical and electronic devices</a:t>
            </a:r>
          </a:p>
          <a:p>
            <a:pPr marL="0" indent="0">
              <a:buNone/>
            </a:pPr>
            <a:endParaRPr lang="en-US" dirty="0"/>
          </a:p>
        </p:txBody>
      </p:sp>
      <p:sp>
        <p:nvSpPr>
          <p:cNvPr id="3" name="Slide Number Placeholder 2">
            <a:extLst>
              <a:ext uri="{FF2B5EF4-FFF2-40B4-BE49-F238E27FC236}">
                <a16:creationId xmlns:a16="http://schemas.microsoft.com/office/drawing/2014/main" id="{1688E2FE-5CAD-49BA-958B-4D63A4C230FE}"/>
              </a:ext>
            </a:extLst>
          </p:cNvPr>
          <p:cNvSpPr>
            <a:spLocks noGrp="1"/>
          </p:cNvSpPr>
          <p:nvPr>
            <p:ph type="sldNum" sz="quarter" idx="12"/>
          </p:nvPr>
        </p:nvSpPr>
        <p:spPr/>
        <p:txBody>
          <a:bodyPr/>
          <a:lstStyle/>
          <a:p>
            <a:fld id="{A5849482-56A5-4ADA-AAC1-9895EAA61014}" type="slidenum">
              <a:rPr lang="en-CA" smtClean="0"/>
              <a:t>3</a:t>
            </a:fld>
            <a:endParaRPr lang="en-CA"/>
          </a:p>
        </p:txBody>
      </p:sp>
      <p:sp>
        <p:nvSpPr>
          <p:cNvPr id="4" name="Title 3">
            <a:extLst>
              <a:ext uri="{FF2B5EF4-FFF2-40B4-BE49-F238E27FC236}">
                <a16:creationId xmlns:a16="http://schemas.microsoft.com/office/drawing/2014/main" id="{0C985B86-612A-4E67-ABF7-1AE78AC20C70}"/>
              </a:ext>
            </a:extLst>
          </p:cNvPr>
          <p:cNvSpPr>
            <a:spLocks noGrp="1"/>
          </p:cNvSpPr>
          <p:nvPr>
            <p:ph type="title"/>
          </p:nvPr>
        </p:nvSpPr>
        <p:spPr/>
        <p:txBody>
          <a:bodyPr/>
          <a:lstStyle/>
          <a:p>
            <a:r>
              <a:rPr lang="en-US" dirty="0"/>
              <a:t>CISPR and IEC</a:t>
            </a:r>
          </a:p>
        </p:txBody>
      </p:sp>
    </p:spTree>
    <p:extLst>
      <p:ext uri="{BB962C8B-B14F-4D97-AF65-F5344CB8AC3E}">
        <p14:creationId xmlns:p14="http://schemas.microsoft.com/office/powerpoint/2010/main" val="4220924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3D403A6-673B-4ACA-9145-466A9F3C350C}"/>
              </a:ext>
            </a:extLst>
          </p:cNvPr>
          <p:cNvSpPr>
            <a:spLocks noGrp="1"/>
          </p:cNvSpPr>
          <p:nvPr>
            <p:ph idx="1"/>
          </p:nvPr>
        </p:nvSpPr>
        <p:spPr/>
        <p:txBody>
          <a:bodyPr/>
          <a:lstStyle/>
          <a:p>
            <a:r>
              <a:rPr lang="en-US" dirty="0"/>
              <a:t>Two types of standards</a:t>
            </a:r>
          </a:p>
          <a:p>
            <a:r>
              <a:rPr lang="en-US" dirty="0"/>
              <a:t>Guideline standards – provided for use by a product standard committee as a “basic framework”</a:t>
            </a:r>
          </a:p>
          <a:p>
            <a:r>
              <a:rPr lang="en-US" dirty="0"/>
              <a:t>Product Specific Standards – Tailored to evaluate and verify that a specific product or product category is compliant with a specific set of requirements that can be impacted by environment, user interface, and safety requirements where applicable. </a:t>
            </a:r>
          </a:p>
        </p:txBody>
      </p:sp>
      <p:sp>
        <p:nvSpPr>
          <p:cNvPr id="3" name="Slide Number Placeholder 2">
            <a:extLst>
              <a:ext uri="{FF2B5EF4-FFF2-40B4-BE49-F238E27FC236}">
                <a16:creationId xmlns:a16="http://schemas.microsoft.com/office/drawing/2014/main" id="{DBFCEB73-9BAC-47AC-8702-4449F3B5E94F}"/>
              </a:ext>
            </a:extLst>
          </p:cNvPr>
          <p:cNvSpPr>
            <a:spLocks noGrp="1"/>
          </p:cNvSpPr>
          <p:nvPr>
            <p:ph type="sldNum" sz="quarter" idx="12"/>
          </p:nvPr>
        </p:nvSpPr>
        <p:spPr/>
        <p:txBody>
          <a:bodyPr/>
          <a:lstStyle/>
          <a:p>
            <a:fld id="{A5849482-56A5-4ADA-AAC1-9895EAA61014}" type="slidenum">
              <a:rPr lang="en-CA" smtClean="0"/>
              <a:t>4</a:t>
            </a:fld>
            <a:endParaRPr lang="en-CA"/>
          </a:p>
        </p:txBody>
      </p:sp>
      <p:sp>
        <p:nvSpPr>
          <p:cNvPr id="4" name="Title 3">
            <a:extLst>
              <a:ext uri="{FF2B5EF4-FFF2-40B4-BE49-F238E27FC236}">
                <a16:creationId xmlns:a16="http://schemas.microsoft.com/office/drawing/2014/main" id="{82420175-3256-4DDA-A29E-4F360BE00116}"/>
              </a:ext>
            </a:extLst>
          </p:cNvPr>
          <p:cNvSpPr>
            <a:spLocks noGrp="1"/>
          </p:cNvSpPr>
          <p:nvPr>
            <p:ph type="title"/>
          </p:nvPr>
        </p:nvSpPr>
        <p:spPr/>
        <p:txBody>
          <a:bodyPr/>
          <a:lstStyle/>
          <a:p>
            <a:r>
              <a:rPr lang="en-US" dirty="0"/>
              <a:t>CISPR and IEC</a:t>
            </a:r>
          </a:p>
        </p:txBody>
      </p:sp>
    </p:spTree>
    <p:extLst>
      <p:ext uri="{BB962C8B-B14F-4D97-AF65-F5344CB8AC3E}">
        <p14:creationId xmlns:p14="http://schemas.microsoft.com/office/powerpoint/2010/main" val="770433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B2D83B9-2763-46FD-9171-C36C4B4B4866}"/>
              </a:ext>
            </a:extLst>
          </p:cNvPr>
          <p:cNvSpPr>
            <a:spLocks noGrp="1"/>
          </p:cNvSpPr>
          <p:nvPr>
            <p:ph idx="1"/>
          </p:nvPr>
        </p:nvSpPr>
        <p:spPr/>
        <p:txBody>
          <a:bodyPr/>
          <a:lstStyle/>
          <a:p>
            <a:r>
              <a:rPr lang="en-US" dirty="0"/>
              <a:t>Standard for </a:t>
            </a:r>
            <a:r>
              <a:rPr lang="en-US" i="1" dirty="0"/>
              <a:t>“Specification for Radio Disturbance and Immunity measuring apparatus and Methods”</a:t>
            </a:r>
          </a:p>
          <a:p>
            <a:r>
              <a:rPr lang="en-US" dirty="0"/>
              <a:t>Multiple Parts</a:t>
            </a:r>
          </a:p>
          <a:p>
            <a:r>
              <a:rPr lang="en-US" i="1" dirty="0"/>
              <a:t>Part 2-3 </a:t>
            </a:r>
            <a:r>
              <a:rPr lang="en-US" dirty="0"/>
              <a:t>describes methods of measurement of electromagnetic disturbances</a:t>
            </a:r>
          </a:p>
          <a:p>
            <a:r>
              <a:rPr lang="en-US" i="1" dirty="0"/>
              <a:t>Part 3 </a:t>
            </a:r>
            <a:r>
              <a:rPr lang="en-US" dirty="0"/>
              <a:t>provides radio disturbance information</a:t>
            </a:r>
          </a:p>
          <a:p>
            <a:r>
              <a:rPr lang="en-US" i="1" dirty="0"/>
              <a:t>Part 4</a:t>
            </a:r>
            <a:r>
              <a:rPr lang="en-US" dirty="0"/>
              <a:t> covers uncertainties, statistics and limit modeling</a:t>
            </a:r>
          </a:p>
          <a:p>
            <a:r>
              <a:rPr lang="en-US" i="1" dirty="0"/>
              <a:t>Part 1-4 </a:t>
            </a:r>
            <a:r>
              <a:rPr lang="en-US" dirty="0"/>
              <a:t>titled “</a:t>
            </a:r>
            <a:r>
              <a:rPr lang="en-US" i="1" dirty="0"/>
              <a:t>Radio disturbance and immunity measuring apparatus – Antennas and test sites for radiated disturbance measurements”</a:t>
            </a:r>
          </a:p>
        </p:txBody>
      </p:sp>
      <p:sp>
        <p:nvSpPr>
          <p:cNvPr id="3" name="Slide Number Placeholder 2">
            <a:extLst>
              <a:ext uri="{FF2B5EF4-FFF2-40B4-BE49-F238E27FC236}">
                <a16:creationId xmlns:a16="http://schemas.microsoft.com/office/drawing/2014/main" id="{806F8178-EF3B-4F46-AE53-83FC8155718B}"/>
              </a:ext>
            </a:extLst>
          </p:cNvPr>
          <p:cNvSpPr>
            <a:spLocks noGrp="1"/>
          </p:cNvSpPr>
          <p:nvPr>
            <p:ph type="sldNum" sz="quarter" idx="12"/>
          </p:nvPr>
        </p:nvSpPr>
        <p:spPr/>
        <p:txBody>
          <a:bodyPr/>
          <a:lstStyle/>
          <a:p>
            <a:fld id="{A5849482-56A5-4ADA-AAC1-9895EAA61014}" type="slidenum">
              <a:rPr lang="en-CA" smtClean="0"/>
              <a:t>5</a:t>
            </a:fld>
            <a:endParaRPr lang="en-CA"/>
          </a:p>
        </p:txBody>
      </p:sp>
      <p:sp>
        <p:nvSpPr>
          <p:cNvPr id="4" name="Title 3">
            <a:extLst>
              <a:ext uri="{FF2B5EF4-FFF2-40B4-BE49-F238E27FC236}">
                <a16:creationId xmlns:a16="http://schemas.microsoft.com/office/drawing/2014/main" id="{EB3F33F9-863E-4DB1-9378-4695DC4E92FD}"/>
              </a:ext>
            </a:extLst>
          </p:cNvPr>
          <p:cNvSpPr>
            <a:spLocks noGrp="1"/>
          </p:cNvSpPr>
          <p:nvPr>
            <p:ph type="title"/>
          </p:nvPr>
        </p:nvSpPr>
        <p:spPr/>
        <p:txBody>
          <a:bodyPr/>
          <a:lstStyle/>
          <a:p>
            <a:r>
              <a:rPr lang="en-US" dirty="0"/>
              <a:t>CISPR 16</a:t>
            </a:r>
          </a:p>
        </p:txBody>
      </p:sp>
    </p:spTree>
    <p:extLst>
      <p:ext uri="{BB962C8B-B14F-4D97-AF65-F5344CB8AC3E}">
        <p14:creationId xmlns:p14="http://schemas.microsoft.com/office/powerpoint/2010/main" val="1243748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0E82575-FAAF-4AA5-A2A9-EF14437EB249}"/>
              </a:ext>
            </a:extLst>
          </p:cNvPr>
          <p:cNvSpPr>
            <a:spLocks noGrp="1"/>
          </p:cNvSpPr>
          <p:nvPr>
            <p:ph idx="1"/>
          </p:nvPr>
        </p:nvSpPr>
        <p:spPr/>
        <p:txBody>
          <a:bodyPr/>
          <a:lstStyle/>
          <a:p>
            <a:r>
              <a:rPr lang="en-US" dirty="0"/>
              <a:t>Most recent publication</a:t>
            </a:r>
          </a:p>
          <a:p>
            <a:r>
              <a:rPr lang="en-US" dirty="0"/>
              <a:t>Guideline standard “for use by product committees of the IEC”</a:t>
            </a:r>
          </a:p>
          <a:p>
            <a:r>
              <a:rPr lang="en-US" dirty="0"/>
              <a:t>“specifies the characteristics and performance of equipment for the measurement of radiated disturbances in the frequency range 9 kHz to 18 GHz.” </a:t>
            </a:r>
          </a:p>
          <a:p>
            <a:r>
              <a:rPr lang="en-US" dirty="0"/>
              <a:t>Antennas and Test Sites</a:t>
            </a:r>
          </a:p>
        </p:txBody>
      </p:sp>
      <p:sp>
        <p:nvSpPr>
          <p:cNvPr id="3" name="Slide Number Placeholder 2">
            <a:extLst>
              <a:ext uri="{FF2B5EF4-FFF2-40B4-BE49-F238E27FC236}">
                <a16:creationId xmlns:a16="http://schemas.microsoft.com/office/drawing/2014/main" id="{C178BD9E-1808-460D-8919-CC6AE85843DF}"/>
              </a:ext>
            </a:extLst>
          </p:cNvPr>
          <p:cNvSpPr>
            <a:spLocks noGrp="1"/>
          </p:cNvSpPr>
          <p:nvPr>
            <p:ph type="sldNum" sz="quarter" idx="12"/>
          </p:nvPr>
        </p:nvSpPr>
        <p:spPr/>
        <p:txBody>
          <a:bodyPr/>
          <a:lstStyle/>
          <a:p>
            <a:fld id="{A5849482-56A5-4ADA-AAC1-9895EAA61014}" type="slidenum">
              <a:rPr lang="en-CA" smtClean="0"/>
              <a:t>6</a:t>
            </a:fld>
            <a:endParaRPr lang="en-CA"/>
          </a:p>
        </p:txBody>
      </p:sp>
      <p:sp>
        <p:nvSpPr>
          <p:cNvPr id="4" name="Title 3">
            <a:extLst>
              <a:ext uri="{FF2B5EF4-FFF2-40B4-BE49-F238E27FC236}">
                <a16:creationId xmlns:a16="http://schemas.microsoft.com/office/drawing/2014/main" id="{663E4AFA-7487-4BD1-9ACB-22B62D817CDD}"/>
              </a:ext>
            </a:extLst>
          </p:cNvPr>
          <p:cNvSpPr>
            <a:spLocks noGrp="1"/>
          </p:cNvSpPr>
          <p:nvPr>
            <p:ph type="title"/>
          </p:nvPr>
        </p:nvSpPr>
        <p:spPr/>
        <p:txBody>
          <a:bodyPr/>
          <a:lstStyle/>
          <a:p>
            <a:r>
              <a:rPr lang="en-US" dirty="0"/>
              <a:t>CISPR 16-1-4:2019</a:t>
            </a:r>
          </a:p>
        </p:txBody>
      </p:sp>
    </p:spTree>
    <p:extLst>
      <p:ext uri="{BB962C8B-B14F-4D97-AF65-F5344CB8AC3E}">
        <p14:creationId xmlns:p14="http://schemas.microsoft.com/office/powerpoint/2010/main" val="37687874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F7145B9-B20D-4EA8-9C01-5A84CA036EF8}"/>
              </a:ext>
            </a:extLst>
          </p:cNvPr>
          <p:cNvSpPr>
            <a:spLocks noGrp="1"/>
          </p:cNvSpPr>
          <p:nvPr>
            <p:ph idx="1"/>
          </p:nvPr>
        </p:nvSpPr>
        <p:spPr/>
        <p:txBody>
          <a:bodyPr/>
          <a:lstStyle/>
          <a:p>
            <a:r>
              <a:rPr lang="en-US" dirty="0"/>
              <a:t>Environment that assures valid, reproduceable measurement results of the rf disturbance field strengths generated by UUT</a:t>
            </a:r>
          </a:p>
          <a:p>
            <a:r>
              <a:rPr lang="en-US" dirty="0"/>
              <a:t>Open Area Test Site (OATS)</a:t>
            </a:r>
          </a:p>
          <a:p>
            <a:r>
              <a:rPr lang="en-US" dirty="0"/>
              <a:t>Semi Anechoic Chamber (SAC)</a:t>
            </a:r>
          </a:p>
          <a:p>
            <a:r>
              <a:rPr lang="en-US" dirty="0"/>
              <a:t>Fully Anechoic Room (FAR)</a:t>
            </a:r>
          </a:p>
          <a:p>
            <a:r>
              <a:rPr lang="en-US" dirty="0"/>
              <a:t>Defined in CISPR 16-1-4 for both mechanical description and verification process to ensure that sites will provide reproduceable, valid results from RF Disturbance Measurements</a:t>
            </a:r>
          </a:p>
          <a:p>
            <a:endParaRPr lang="en-US" dirty="0"/>
          </a:p>
          <a:p>
            <a:endParaRPr lang="en-US" dirty="0"/>
          </a:p>
        </p:txBody>
      </p:sp>
      <p:sp>
        <p:nvSpPr>
          <p:cNvPr id="3" name="Slide Number Placeholder 2">
            <a:extLst>
              <a:ext uri="{FF2B5EF4-FFF2-40B4-BE49-F238E27FC236}">
                <a16:creationId xmlns:a16="http://schemas.microsoft.com/office/drawing/2014/main" id="{0DA99202-B1FF-4EAF-BEE7-AB2D211164A9}"/>
              </a:ext>
            </a:extLst>
          </p:cNvPr>
          <p:cNvSpPr>
            <a:spLocks noGrp="1"/>
          </p:cNvSpPr>
          <p:nvPr>
            <p:ph type="sldNum" sz="quarter" idx="12"/>
          </p:nvPr>
        </p:nvSpPr>
        <p:spPr/>
        <p:txBody>
          <a:bodyPr/>
          <a:lstStyle/>
          <a:p>
            <a:fld id="{A5849482-56A5-4ADA-AAC1-9895EAA61014}" type="slidenum">
              <a:rPr lang="en-CA" smtClean="0"/>
              <a:t>7</a:t>
            </a:fld>
            <a:endParaRPr lang="en-CA"/>
          </a:p>
        </p:txBody>
      </p:sp>
      <p:sp>
        <p:nvSpPr>
          <p:cNvPr id="4" name="Title 3">
            <a:extLst>
              <a:ext uri="{FF2B5EF4-FFF2-40B4-BE49-F238E27FC236}">
                <a16:creationId xmlns:a16="http://schemas.microsoft.com/office/drawing/2014/main" id="{EEB18A0E-F808-4850-9566-255601265B86}"/>
              </a:ext>
            </a:extLst>
          </p:cNvPr>
          <p:cNvSpPr>
            <a:spLocks noGrp="1"/>
          </p:cNvSpPr>
          <p:nvPr>
            <p:ph type="title"/>
          </p:nvPr>
        </p:nvSpPr>
        <p:spPr/>
        <p:txBody>
          <a:bodyPr/>
          <a:lstStyle/>
          <a:p>
            <a:r>
              <a:rPr lang="en-US" dirty="0"/>
              <a:t>Compliance Test Site</a:t>
            </a:r>
          </a:p>
        </p:txBody>
      </p:sp>
    </p:spTree>
    <p:extLst>
      <p:ext uri="{BB962C8B-B14F-4D97-AF65-F5344CB8AC3E}">
        <p14:creationId xmlns:p14="http://schemas.microsoft.com/office/powerpoint/2010/main" val="1875378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DD24E41-98F1-4334-ABF0-B4243CB87841}"/>
              </a:ext>
            </a:extLst>
          </p:cNvPr>
          <p:cNvSpPr>
            <a:spLocks noGrp="1"/>
          </p:cNvSpPr>
          <p:nvPr>
            <p:ph idx="1"/>
          </p:nvPr>
        </p:nvSpPr>
        <p:spPr/>
        <p:txBody>
          <a:bodyPr/>
          <a:lstStyle/>
          <a:p>
            <a:r>
              <a:rPr lang="en-US" dirty="0"/>
              <a:t>“Quiet Zone” or “EUT Volume”</a:t>
            </a:r>
          </a:p>
          <a:p>
            <a:r>
              <a:rPr lang="en-US" dirty="0"/>
              <a:t>Contains EUT</a:t>
            </a:r>
          </a:p>
          <a:p>
            <a:r>
              <a:rPr lang="en-US" dirty="0"/>
              <a:t>Produces results that will closely align with a theoretical “ideal open area test site”</a:t>
            </a:r>
          </a:p>
          <a:p>
            <a:r>
              <a:rPr lang="en-US" i="1" dirty="0"/>
              <a:t>perfectly flat, perfectly conducting ground plane of infinite area, and with no reflecting objects except the ground plane</a:t>
            </a:r>
          </a:p>
          <a:p>
            <a:r>
              <a:rPr lang="en-US" dirty="0"/>
              <a:t>method to evaluate OATS, SAC and FAR sites to as closely approximate one in an area that encompasses the EUT</a:t>
            </a:r>
          </a:p>
        </p:txBody>
      </p:sp>
      <p:sp>
        <p:nvSpPr>
          <p:cNvPr id="3" name="Slide Number Placeholder 2">
            <a:extLst>
              <a:ext uri="{FF2B5EF4-FFF2-40B4-BE49-F238E27FC236}">
                <a16:creationId xmlns:a16="http://schemas.microsoft.com/office/drawing/2014/main" id="{4CF581DC-93EF-48C9-982A-409F0E79EF5F}"/>
              </a:ext>
            </a:extLst>
          </p:cNvPr>
          <p:cNvSpPr>
            <a:spLocks noGrp="1"/>
          </p:cNvSpPr>
          <p:nvPr>
            <p:ph type="sldNum" sz="quarter" idx="12"/>
          </p:nvPr>
        </p:nvSpPr>
        <p:spPr/>
        <p:txBody>
          <a:bodyPr/>
          <a:lstStyle/>
          <a:p>
            <a:fld id="{A5849482-56A5-4ADA-AAC1-9895EAA61014}" type="slidenum">
              <a:rPr lang="en-CA" smtClean="0"/>
              <a:t>8</a:t>
            </a:fld>
            <a:endParaRPr lang="en-CA"/>
          </a:p>
        </p:txBody>
      </p:sp>
      <p:sp>
        <p:nvSpPr>
          <p:cNvPr id="4" name="Title 3">
            <a:extLst>
              <a:ext uri="{FF2B5EF4-FFF2-40B4-BE49-F238E27FC236}">
                <a16:creationId xmlns:a16="http://schemas.microsoft.com/office/drawing/2014/main" id="{20F8E80E-B05F-49CA-9D3A-24382D291CE3}"/>
              </a:ext>
            </a:extLst>
          </p:cNvPr>
          <p:cNvSpPr>
            <a:spLocks noGrp="1"/>
          </p:cNvSpPr>
          <p:nvPr>
            <p:ph type="title"/>
          </p:nvPr>
        </p:nvSpPr>
        <p:spPr/>
        <p:txBody>
          <a:bodyPr/>
          <a:lstStyle/>
          <a:p>
            <a:r>
              <a:rPr lang="en-US" dirty="0"/>
              <a:t>Basic Requirements	</a:t>
            </a:r>
          </a:p>
        </p:txBody>
      </p:sp>
    </p:spTree>
    <p:extLst>
      <p:ext uri="{BB962C8B-B14F-4D97-AF65-F5344CB8AC3E}">
        <p14:creationId xmlns:p14="http://schemas.microsoft.com/office/powerpoint/2010/main" val="1574592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8209AC3-6D47-489E-90C9-094084F2EE9F}"/>
              </a:ext>
            </a:extLst>
          </p:cNvPr>
          <p:cNvSpPr>
            <a:spLocks noGrp="1"/>
          </p:cNvSpPr>
          <p:nvPr>
            <p:ph idx="1"/>
          </p:nvPr>
        </p:nvSpPr>
        <p:spPr/>
        <p:txBody>
          <a:bodyPr/>
          <a:lstStyle/>
          <a:p>
            <a:r>
              <a:rPr lang="en-US" dirty="0"/>
              <a:t>Commonly referred to as Quiet Zone</a:t>
            </a:r>
          </a:p>
          <a:p>
            <a:r>
              <a:rPr lang="en-US" i="1" dirty="0"/>
              <a:t>cylinder defined by the EUT boundary diameter and height, encompassing the EUT, cable racks, and 1.6m of cable length</a:t>
            </a:r>
            <a:endParaRPr lang="en-US" dirty="0"/>
          </a:p>
          <a:p>
            <a:r>
              <a:rPr lang="en-US" i="1" dirty="0"/>
              <a:t>For measurement from 30 MHz-1GHz</a:t>
            </a:r>
          </a:p>
        </p:txBody>
      </p:sp>
      <p:sp>
        <p:nvSpPr>
          <p:cNvPr id="3" name="Slide Number Placeholder 2">
            <a:extLst>
              <a:ext uri="{FF2B5EF4-FFF2-40B4-BE49-F238E27FC236}">
                <a16:creationId xmlns:a16="http://schemas.microsoft.com/office/drawing/2014/main" id="{6D3456F0-6B83-4F50-81A1-1C4AC5483D83}"/>
              </a:ext>
            </a:extLst>
          </p:cNvPr>
          <p:cNvSpPr>
            <a:spLocks noGrp="1"/>
          </p:cNvSpPr>
          <p:nvPr>
            <p:ph type="sldNum" sz="quarter" idx="12"/>
          </p:nvPr>
        </p:nvSpPr>
        <p:spPr/>
        <p:txBody>
          <a:bodyPr/>
          <a:lstStyle/>
          <a:p>
            <a:fld id="{A5849482-56A5-4ADA-AAC1-9895EAA61014}" type="slidenum">
              <a:rPr lang="en-CA" smtClean="0"/>
              <a:t>9</a:t>
            </a:fld>
            <a:endParaRPr lang="en-CA"/>
          </a:p>
        </p:txBody>
      </p:sp>
      <p:sp>
        <p:nvSpPr>
          <p:cNvPr id="4" name="Title 3">
            <a:extLst>
              <a:ext uri="{FF2B5EF4-FFF2-40B4-BE49-F238E27FC236}">
                <a16:creationId xmlns:a16="http://schemas.microsoft.com/office/drawing/2014/main" id="{9DE4C3EE-384E-4599-8F28-114B6BCCD070}"/>
              </a:ext>
            </a:extLst>
          </p:cNvPr>
          <p:cNvSpPr>
            <a:spLocks noGrp="1"/>
          </p:cNvSpPr>
          <p:nvPr>
            <p:ph type="title"/>
          </p:nvPr>
        </p:nvSpPr>
        <p:spPr/>
        <p:txBody>
          <a:bodyPr/>
          <a:lstStyle/>
          <a:p>
            <a:r>
              <a:rPr lang="en-US" dirty="0"/>
              <a:t>EUT Volume</a:t>
            </a:r>
          </a:p>
        </p:txBody>
      </p:sp>
    </p:spTree>
    <p:extLst>
      <p:ext uri="{BB962C8B-B14F-4D97-AF65-F5344CB8AC3E}">
        <p14:creationId xmlns:p14="http://schemas.microsoft.com/office/powerpoint/2010/main" val="39970917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E070981-7EB1-45E7-AC4F-2332A81AA366}"/>
              </a:ext>
            </a:extLst>
          </p:cNvPr>
          <p:cNvSpPr>
            <a:spLocks noGrp="1"/>
          </p:cNvSpPr>
          <p:nvPr>
            <p:ph idx="1"/>
          </p:nvPr>
        </p:nvSpPr>
        <p:spPr/>
        <p:txBody>
          <a:bodyPr>
            <a:normAutofit fontScale="92500" lnSpcReduction="20000"/>
          </a:bodyPr>
          <a:lstStyle/>
          <a:p>
            <a:r>
              <a:rPr lang="en-US" dirty="0"/>
              <a:t>“an area characterized by cleared level terrain and with the presence of a conducting” (metallic recommended) “ground plane”</a:t>
            </a:r>
          </a:p>
          <a:p>
            <a:r>
              <a:rPr lang="en-US" dirty="0"/>
              <a:t>Free of obstructions (trees, buildings, electric lines, fences, no underground pipes or cables (except as needed to power site)</a:t>
            </a:r>
          </a:p>
          <a:p>
            <a:r>
              <a:rPr lang="en-US" dirty="0"/>
              <a:t>Optional weather protection to protect EUT and measurement antenna, rf transparent</a:t>
            </a:r>
          </a:p>
          <a:p>
            <a:r>
              <a:rPr lang="en-US" dirty="0"/>
              <a:t>Encompasses EUT and measurement antenna</a:t>
            </a:r>
          </a:p>
          <a:p>
            <a:r>
              <a:rPr lang="en-US" dirty="0"/>
              <a:t>Antenna mast , rf transparent, up to 4m</a:t>
            </a:r>
          </a:p>
          <a:p>
            <a:r>
              <a:rPr lang="en-US" dirty="0"/>
              <a:t>Minimum dimensions for site dependent on </a:t>
            </a:r>
          </a:p>
          <a:p>
            <a:r>
              <a:rPr lang="en-US" dirty="0"/>
              <a:t>measurement distance: </a:t>
            </a:r>
            <a:r>
              <a:rPr lang="en-US" i="1" dirty="0"/>
              <a:t>d</a:t>
            </a:r>
          </a:p>
          <a:p>
            <a:r>
              <a:rPr lang="en-US" i="1" dirty="0"/>
              <a:t>Presence of a turntable</a:t>
            </a:r>
          </a:p>
          <a:p>
            <a:endParaRPr lang="en-US" dirty="0"/>
          </a:p>
        </p:txBody>
      </p:sp>
      <p:sp>
        <p:nvSpPr>
          <p:cNvPr id="3" name="Slide Number Placeholder 2">
            <a:extLst>
              <a:ext uri="{FF2B5EF4-FFF2-40B4-BE49-F238E27FC236}">
                <a16:creationId xmlns:a16="http://schemas.microsoft.com/office/drawing/2014/main" id="{DE7F776A-6CB9-4F86-B2B5-1CD98D427E8A}"/>
              </a:ext>
            </a:extLst>
          </p:cNvPr>
          <p:cNvSpPr>
            <a:spLocks noGrp="1"/>
          </p:cNvSpPr>
          <p:nvPr>
            <p:ph type="sldNum" sz="quarter" idx="12"/>
          </p:nvPr>
        </p:nvSpPr>
        <p:spPr/>
        <p:txBody>
          <a:bodyPr/>
          <a:lstStyle/>
          <a:p>
            <a:fld id="{A5849482-56A5-4ADA-AAC1-9895EAA61014}" type="slidenum">
              <a:rPr lang="en-CA" smtClean="0"/>
              <a:t>10</a:t>
            </a:fld>
            <a:endParaRPr lang="en-CA"/>
          </a:p>
        </p:txBody>
      </p:sp>
      <p:sp>
        <p:nvSpPr>
          <p:cNvPr id="4" name="Title 3">
            <a:extLst>
              <a:ext uri="{FF2B5EF4-FFF2-40B4-BE49-F238E27FC236}">
                <a16:creationId xmlns:a16="http://schemas.microsoft.com/office/drawing/2014/main" id="{6AA6C700-54A0-4264-9C04-0188FCBA768C}"/>
              </a:ext>
            </a:extLst>
          </p:cNvPr>
          <p:cNvSpPr>
            <a:spLocks noGrp="1"/>
          </p:cNvSpPr>
          <p:nvPr>
            <p:ph type="title"/>
          </p:nvPr>
        </p:nvSpPr>
        <p:spPr/>
        <p:txBody>
          <a:bodyPr/>
          <a:lstStyle/>
          <a:p>
            <a:r>
              <a:rPr lang="en-US" dirty="0"/>
              <a:t>OATS</a:t>
            </a:r>
          </a:p>
        </p:txBody>
      </p:sp>
    </p:spTree>
    <p:extLst>
      <p:ext uri="{BB962C8B-B14F-4D97-AF65-F5344CB8AC3E}">
        <p14:creationId xmlns:p14="http://schemas.microsoft.com/office/powerpoint/2010/main" val="41484607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D2BEDFF-5A93-431E-BFB8-F82BF6EECD92}"/>
              </a:ext>
            </a:extLst>
          </p:cNvPr>
          <p:cNvSpPr>
            <a:spLocks noGrp="1"/>
          </p:cNvSpPr>
          <p:nvPr>
            <p:ph idx="1"/>
          </p:nvPr>
        </p:nvSpPr>
        <p:spPr/>
        <p:txBody>
          <a:bodyPr/>
          <a:lstStyle/>
          <a:p>
            <a:r>
              <a:rPr lang="en-US" dirty="0"/>
              <a:t>Directional emissions require measurement  </a:t>
            </a:r>
          </a:p>
          <a:p>
            <a:pPr lvl="1"/>
            <a:r>
              <a:rPr lang="en-US" dirty="0"/>
              <a:t>all around the unit</a:t>
            </a:r>
          </a:p>
          <a:p>
            <a:pPr lvl="1"/>
            <a:r>
              <a:rPr lang="en-US" dirty="0"/>
              <a:t>Reflected off ground plane</a:t>
            </a:r>
          </a:p>
          <a:p>
            <a:pPr lvl="1"/>
            <a:r>
              <a:rPr lang="en-US" dirty="0"/>
              <a:t>Up to a height of 4m</a:t>
            </a:r>
          </a:p>
          <a:p>
            <a:pPr lvl="1"/>
            <a:r>
              <a:rPr lang="en-US" dirty="0"/>
              <a:t>To ensure maximization of emissions measured</a:t>
            </a:r>
          </a:p>
          <a:p>
            <a:endParaRPr lang="en-US" dirty="0"/>
          </a:p>
          <a:p>
            <a:r>
              <a:rPr lang="en-US" dirty="0"/>
              <a:t>In the absence of a turntable, round OATS requiring antenna to be revolved around the EUT</a:t>
            </a:r>
          </a:p>
        </p:txBody>
      </p:sp>
      <p:sp>
        <p:nvSpPr>
          <p:cNvPr id="3" name="Slide Number Placeholder 2">
            <a:extLst>
              <a:ext uri="{FF2B5EF4-FFF2-40B4-BE49-F238E27FC236}">
                <a16:creationId xmlns:a16="http://schemas.microsoft.com/office/drawing/2014/main" id="{4071E574-D6ED-4487-A7ED-8C03D6D83F80}"/>
              </a:ext>
            </a:extLst>
          </p:cNvPr>
          <p:cNvSpPr>
            <a:spLocks noGrp="1"/>
          </p:cNvSpPr>
          <p:nvPr>
            <p:ph type="sldNum" sz="quarter" idx="12"/>
          </p:nvPr>
        </p:nvSpPr>
        <p:spPr/>
        <p:txBody>
          <a:bodyPr/>
          <a:lstStyle/>
          <a:p>
            <a:fld id="{A5849482-56A5-4ADA-AAC1-9895EAA61014}" type="slidenum">
              <a:rPr lang="en-CA" smtClean="0"/>
              <a:t>11</a:t>
            </a:fld>
            <a:endParaRPr lang="en-CA"/>
          </a:p>
        </p:txBody>
      </p:sp>
      <p:sp>
        <p:nvSpPr>
          <p:cNvPr id="4" name="Title 3">
            <a:extLst>
              <a:ext uri="{FF2B5EF4-FFF2-40B4-BE49-F238E27FC236}">
                <a16:creationId xmlns:a16="http://schemas.microsoft.com/office/drawing/2014/main" id="{A01C36C7-2C67-4AC2-A87E-E787432431D3}"/>
              </a:ext>
            </a:extLst>
          </p:cNvPr>
          <p:cNvSpPr>
            <a:spLocks noGrp="1"/>
          </p:cNvSpPr>
          <p:nvPr>
            <p:ph type="title"/>
          </p:nvPr>
        </p:nvSpPr>
        <p:spPr/>
        <p:txBody>
          <a:bodyPr/>
          <a:lstStyle/>
          <a:p>
            <a:r>
              <a:rPr lang="en-US" dirty="0"/>
              <a:t>Minimum Dimensions</a:t>
            </a:r>
          </a:p>
        </p:txBody>
      </p:sp>
    </p:spTree>
    <p:extLst>
      <p:ext uri="{BB962C8B-B14F-4D97-AF65-F5344CB8AC3E}">
        <p14:creationId xmlns:p14="http://schemas.microsoft.com/office/powerpoint/2010/main" val="2717581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6501205-E42B-42C5-B963-B261AAE5D605}"/>
              </a:ext>
            </a:extLst>
          </p:cNvPr>
          <p:cNvSpPr>
            <a:spLocks noGrp="1"/>
          </p:cNvSpPr>
          <p:nvPr>
            <p:ph idx="1"/>
          </p:nvPr>
        </p:nvSpPr>
        <p:spPr/>
        <p:txBody>
          <a:bodyPr/>
          <a:lstStyle/>
          <a:p>
            <a:r>
              <a:rPr lang="en-US" dirty="0"/>
              <a:t>No Turntable</a:t>
            </a:r>
          </a:p>
          <a:p>
            <a:r>
              <a:rPr lang="en-US" dirty="0"/>
              <a:t>Note that the minimum distance of the area boundary is 1.5 times the measurement distance </a:t>
            </a:r>
            <a:r>
              <a:rPr lang="en-US" i="1" dirty="0"/>
              <a:t>d</a:t>
            </a:r>
            <a:r>
              <a:rPr lang="en-US" dirty="0"/>
              <a:t> (often 3, 5, or 10m).</a:t>
            </a:r>
          </a:p>
        </p:txBody>
      </p:sp>
      <p:sp>
        <p:nvSpPr>
          <p:cNvPr id="3" name="Slide Number Placeholder 2">
            <a:extLst>
              <a:ext uri="{FF2B5EF4-FFF2-40B4-BE49-F238E27FC236}">
                <a16:creationId xmlns:a16="http://schemas.microsoft.com/office/drawing/2014/main" id="{3BB075FA-55BC-401D-BD76-F448B4A858EA}"/>
              </a:ext>
            </a:extLst>
          </p:cNvPr>
          <p:cNvSpPr>
            <a:spLocks noGrp="1"/>
          </p:cNvSpPr>
          <p:nvPr>
            <p:ph type="sldNum" sz="quarter" idx="12"/>
          </p:nvPr>
        </p:nvSpPr>
        <p:spPr/>
        <p:txBody>
          <a:bodyPr/>
          <a:lstStyle/>
          <a:p>
            <a:fld id="{A5849482-56A5-4ADA-AAC1-9895EAA61014}" type="slidenum">
              <a:rPr lang="en-CA" smtClean="0"/>
              <a:t>12</a:t>
            </a:fld>
            <a:endParaRPr lang="en-CA"/>
          </a:p>
        </p:txBody>
      </p:sp>
      <p:sp>
        <p:nvSpPr>
          <p:cNvPr id="4" name="Title 3">
            <a:extLst>
              <a:ext uri="{FF2B5EF4-FFF2-40B4-BE49-F238E27FC236}">
                <a16:creationId xmlns:a16="http://schemas.microsoft.com/office/drawing/2014/main" id="{3ED20DB0-8571-4579-9999-067DEBC09600}"/>
              </a:ext>
            </a:extLst>
          </p:cNvPr>
          <p:cNvSpPr>
            <a:spLocks noGrp="1"/>
          </p:cNvSpPr>
          <p:nvPr>
            <p:ph type="title"/>
          </p:nvPr>
        </p:nvSpPr>
        <p:spPr/>
        <p:txBody>
          <a:bodyPr/>
          <a:lstStyle/>
          <a:p>
            <a:r>
              <a:rPr lang="en-US" dirty="0"/>
              <a:t>Stationary EUT</a:t>
            </a:r>
          </a:p>
        </p:txBody>
      </p:sp>
      <p:pic>
        <p:nvPicPr>
          <p:cNvPr id="5" name="Picture 4" descr="A close up of a map&#10;&#10;Description automatically generated">
            <a:extLst>
              <a:ext uri="{FF2B5EF4-FFF2-40B4-BE49-F238E27FC236}">
                <a16:creationId xmlns:a16="http://schemas.microsoft.com/office/drawing/2014/main" id="{B527F41B-CA0A-408C-B337-4588899107B4}"/>
              </a:ext>
            </a:extLst>
          </p:cNvPr>
          <p:cNvPicPr/>
          <p:nvPr/>
        </p:nvPicPr>
        <p:blipFill>
          <a:blip r:embed="rId2">
            <a:extLst>
              <a:ext uri="{28A0092B-C50C-407E-A947-70E740481C1C}">
                <a14:useLocalDpi xmlns:a14="http://schemas.microsoft.com/office/drawing/2010/main" val="0"/>
              </a:ext>
            </a:extLst>
          </a:blip>
          <a:stretch>
            <a:fillRect/>
          </a:stretch>
        </p:blipFill>
        <p:spPr>
          <a:xfrm>
            <a:off x="3688216" y="3347720"/>
            <a:ext cx="4060825" cy="3510280"/>
          </a:xfrm>
          <a:prstGeom prst="rect">
            <a:avLst/>
          </a:prstGeom>
        </p:spPr>
      </p:pic>
    </p:spTree>
    <p:extLst>
      <p:ext uri="{BB962C8B-B14F-4D97-AF65-F5344CB8AC3E}">
        <p14:creationId xmlns:p14="http://schemas.microsoft.com/office/powerpoint/2010/main" val="33936944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13DB04F-96CA-43A8-9F18-1D90ADFF0501}"/>
              </a:ext>
            </a:extLst>
          </p:cNvPr>
          <p:cNvSpPr>
            <a:spLocks noGrp="1"/>
          </p:cNvSpPr>
          <p:nvPr>
            <p:ph type="sldNum" sz="quarter" idx="12"/>
          </p:nvPr>
        </p:nvSpPr>
        <p:spPr/>
        <p:txBody>
          <a:bodyPr/>
          <a:lstStyle/>
          <a:p>
            <a:fld id="{A5849482-56A5-4ADA-AAC1-9895EAA61014}" type="slidenum">
              <a:rPr lang="en-CA" smtClean="0"/>
              <a:t>13</a:t>
            </a:fld>
            <a:endParaRPr lang="en-CA"/>
          </a:p>
        </p:txBody>
      </p:sp>
      <p:sp>
        <p:nvSpPr>
          <p:cNvPr id="4" name="Title 3">
            <a:extLst>
              <a:ext uri="{FF2B5EF4-FFF2-40B4-BE49-F238E27FC236}">
                <a16:creationId xmlns:a16="http://schemas.microsoft.com/office/drawing/2014/main" id="{2BA030DF-436B-43BC-8D2B-3FB9D6FE72B3}"/>
              </a:ext>
            </a:extLst>
          </p:cNvPr>
          <p:cNvSpPr>
            <a:spLocks noGrp="1"/>
          </p:cNvSpPr>
          <p:nvPr>
            <p:ph type="title"/>
          </p:nvPr>
        </p:nvSpPr>
        <p:spPr/>
        <p:txBody>
          <a:bodyPr/>
          <a:lstStyle/>
          <a:p>
            <a:r>
              <a:rPr lang="en-US" dirty="0"/>
              <a:t>OATS sans Turntable</a:t>
            </a:r>
          </a:p>
        </p:txBody>
      </p:sp>
      <p:pic>
        <p:nvPicPr>
          <p:cNvPr id="5" name="Content Placeholder 4" descr="A close up of a map&#10;&#10;Description automatically generated">
            <a:extLst>
              <a:ext uri="{FF2B5EF4-FFF2-40B4-BE49-F238E27FC236}">
                <a16:creationId xmlns:a16="http://schemas.microsoft.com/office/drawing/2014/main" id="{3BDC97DE-A160-4BA5-8EE8-4FFD40FE7171}"/>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2757715" y="1886858"/>
            <a:ext cx="6313714" cy="4834617"/>
          </a:xfrm>
          <a:prstGeom prst="rect">
            <a:avLst/>
          </a:prstGeom>
        </p:spPr>
      </p:pic>
    </p:spTree>
    <p:extLst>
      <p:ext uri="{BB962C8B-B14F-4D97-AF65-F5344CB8AC3E}">
        <p14:creationId xmlns:p14="http://schemas.microsoft.com/office/powerpoint/2010/main" val="21659128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D1B32A3-B523-4079-A995-A7EFEF970E6A}"/>
              </a:ext>
            </a:extLst>
          </p:cNvPr>
          <p:cNvSpPr>
            <a:spLocks noGrp="1"/>
          </p:cNvSpPr>
          <p:nvPr>
            <p:ph idx="1"/>
          </p:nvPr>
        </p:nvSpPr>
        <p:spPr/>
        <p:txBody>
          <a:bodyPr/>
          <a:lstStyle/>
          <a:p>
            <a:r>
              <a:rPr lang="en-US" dirty="0"/>
              <a:t>Allows rotation of the EUT</a:t>
            </a:r>
          </a:p>
          <a:p>
            <a:r>
              <a:rPr lang="en-US" dirty="0"/>
              <a:t>Shaped as an Ellipse</a:t>
            </a:r>
          </a:p>
          <a:p>
            <a:r>
              <a:rPr lang="en-US" dirty="0"/>
              <a:t>Length 2x distance d</a:t>
            </a:r>
          </a:p>
          <a:p>
            <a:r>
              <a:rPr lang="en-US" dirty="0"/>
              <a:t>Distance d/2 between test sample antenna and boundary behind</a:t>
            </a:r>
          </a:p>
        </p:txBody>
      </p:sp>
      <p:sp>
        <p:nvSpPr>
          <p:cNvPr id="3" name="Slide Number Placeholder 2">
            <a:extLst>
              <a:ext uri="{FF2B5EF4-FFF2-40B4-BE49-F238E27FC236}">
                <a16:creationId xmlns:a16="http://schemas.microsoft.com/office/drawing/2014/main" id="{C49A1F56-4D60-4CB1-A028-D9135C5526A1}"/>
              </a:ext>
            </a:extLst>
          </p:cNvPr>
          <p:cNvSpPr>
            <a:spLocks noGrp="1"/>
          </p:cNvSpPr>
          <p:nvPr>
            <p:ph type="sldNum" sz="quarter" idx="12"/>
          </p:nvPr>
        </p:nvSpPr>
        <p:spPr/>
        <p:txBody>
          <a:bodyPr/>
          <a:lstStyle/>
          <a:p>
            <a:fld id="{A5849482-56A5-4ADA-AAC1-9895EAA61014}" type="slidenum">
              <a:rPr lang="en-CA" smtClean="0"/>
              <a:t>14</a:t>
            </a:fld>
            <a:endParaRPr lang="en-CA"/>
          </a:p>
        </p:txBody>
      </p:sp>
      <p:sp>
        <p:nvSpPr>
          <p:cNvPr id="4" name="Title 3">
            <a:extLst>
              <a:ext uri="{FF2B5EF4-FFF2-40B4-BE49-F238E27FC236}">
                <a16:creationId xmlns:a16="http://schemas.microsoft.com/office/drawing/2014/main" id="{0C234210-4507-418A-A93D-8A7C2EC46F46}"/>
              </a:ext>
            </a:extLst>
          </p:cNvPr>
          <p:cNvSpPr>
            <a:spLocks noGrp="1"/>
          </p:cNvSpPr>
          <p:nvPr>
            <p:ph type="title"/>
          </p:nvPr>
        </p:nvSpPr>
        <p:spPr/>
        <p:txBody>
          <a:bodyPr/>
          <a:lstStyle/>
          <a:p>
            <a:r>
              <a:rPr lang="en-US" dirty="0"/>
              <a:t>Oats with Turntable</a:t>
            </a:r>
          </a:p>
        </p:txBody>
      </p:sp>
    </p:spTree>
    <p:extLst>
      <p:ext uri="{BB962C8B-B14F-4D97-AF65-F5344CB8AC3E}">
        <p14:creationId xmlns:p14="http://schemas.microsoft.com/office/powerpoint/2010/main" val="29531036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4389038-7F5F-41CE-9E29-56E2FD8D53E2}"/>
              </a:ext>
            </a:extLst>
          </p:cNvPr>
          <p:cNvSpPr>
            <a:spLocks noGrp="1"/>
          </p:cNvSpPr>
          <p:nvPr>
            <p:ph type="sldNum" sz="quarter" idx="12"/>
          </p:nvPr>
        </p:nvSpPr>
        <p:spPr/>
        <p:txBody>
          <a:bodyPr/>
          <a:lstStyle/>
          <a:p>
            <a:fld id="{A5849482-56A5-4ADA-AAC1-9895EAA61014}" type="slidenum">
              <a:rPr lang="en-CA" smtClean="0"/>
              <a:t>15</a:t>
            </a:fld>
            <a:endParaRPr lang="en-CA"/>
          </a:p>
        </p:txBody>
      </p:sp>
      <p:sp>
        <p:nvSpPr>
          <p:cNvPr id="4" name="Title 3">
            <a:extLst>
              <a:ext uri="{FF2B5EF4-FFF2-40B4-BE49-F238E27FC236}">
                <a16:creationId xmlns:a16="http://schemas.microsoft.com/office/drawing/2014/main" id="{F02F16CA-DCA6-4D77-8964-99857C2E910F}"/>
              </a:ext>
            </a:extLst>
          </p:cNvPr>
          <p:cNvSpPr>
            <a:spLocks noGrp="1"/>
          </p:cNvSpPr>
          <p:nvPr>
            <p:ph type="title"/>
          </p:nvPr>
        </p:nvSpPr>
        <p:spPr/>
        <p:txBody>
          <a:bodyPr/>
          <a:lstStyle/>
          <a:p>
            <a:r>
              <a:rPr lang="en-US" dirty="0"/>
              <a:t>Ellipse OATS dimensions</a:t>
            </a:r>
          </a:p>
        </p:txBody>
      </p:sp>
      <p:pic>
        <p:nvPicPr>
          <p:cNvPr id="5" name="Content Placeholder 4" descr="A close up of a map&#10;&#10;Description automatically generated">
            <a:extLst>
              <a:ext uri="{FF2B5EF4-FFF2-40B4-BE49-F238E27FC236}">
                <a16:creationId xmlns:a16="http://schemas.microsoft.com/office/drawing/2014/main" id="{F5E80878-7613-43EB-9DC9-2E130B5527B6}"/>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1423617" y="1690688"/>
            <a:ext cx="8837375" cy="4441815"/>
          </a:xfrm>
          <a:prstGeom prst="rect">
            <a:avLst/>
          </a:prstGeom>
        </p:spPr>
      </p:pic>
    </p:spTree>
    <p:extLst>
      <p:ext uri="{BB962C8B-B14F-4D97-AF65-F5344CB8AC3E}">
        <p14:creationId xmlns:p14="http://schemas.microsoft.com/office/powerpoint/2010/main" val="27257820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B1A76A9-6316-488E-A84B-6C3253BD2D49}"/>
              </a:ext>
            </a:extLst>
          </p:cNvPr>
          <p:cNvSpPr>
            <a:spLocks noGrp="1"/>
          </p:cNvSpPr>
          <p:nvPr>
            <p:ph idx="1"/>
          </p:nvPr>
        </p:nvSpPr>
        <p:spPr/>
        <p:txBody>
          <a:bodyPr>
            <a:normAutofit fontScale="92500" lnSpcReduction="20000"/>
          </a:bodyPr>
          <a:lstStyle/>
          <a:p>
            <a:pPr lvl="0"/>
            <a:r>
              <a:rPr lang="en-US" dirty="0"/>
              <a:t>Class a:The ambient emissions are 6 dB or more below the measurement levels.</a:t>
            </a:r>
          </a:p>
          <a:p>
            <a:pPr lvl="0"/>
            <a:r>
              <a:rPr lang="en-US" dirty="0"/>
              <a:t>Class b:Some ambient emissions are within 6 dB of the measurement levels.</a:t>
            </a:r>
          </a:p>
          <a:p>
            <a:pPr lvl="0"/>
            <a:r>
              <a:rPr lang="en-US" dirty="0"/>
              <a:t>Class c: Some ambient emissions are above the measurement levels, but they are either widely spaced in time between transmissions to allow for a measurement to be made (aperiodic) or are continuous only on limited identifiable frequencies (i.e. FM bands).</a:t>
            </a:r>
          </a:p>
          <a:p>
            <a:pPr lvl="0"/>
            <a:r>
              <a:rPr lang="en-US" dirty="0"/>
              <a:t>Class d: The ambient levels are above the measurement levels over a large portion of the measurement frequency range, continually transmitting.</a:t>
            </a:r>
          </a:p>
          <a:p>
            <a:r>
              <a:rPr lang="en-US" dirty="0"/>
              <a:t>Quality classification </a:t>
            </a:r>
            <a:r>
              <a:rPr lang="en-US" i="1" dirty="0"/>
              <a:t>d</a:t>
            </a:r>
            <a:r>
              <a:rPr lang="en-US" dirty="0"/>
              <a:t> is unacceptable, yet with the increasing use of cellular towers, Wi-Fi hotspots, and other transmission sources, most OATS will need to be located in remote areas.</a:t>
            </a:r>
          </a:p>
          <a:p>
            <a:endParaRPr lang="en-US" dirty="0"/>
          </a:p>
        </p:txBody>
      </p:sp>
      <p:sp>
        <p:nvSpPr>
          <p:cNvPr id="3" name="Slide Number Placeholder 2">
            <a:extLst>
              <a:ext uri="{FF2B5EF4-FFF2-40B4-BE49-F238E27FC236}">
                <a16:creationId xmlns:a16="http://schemas.microsoft.com/office/drawing/2014/main" id="{FBE95FBE-448D-4399-A0E5-F8CE59079159}"/>
              </a:ext>
            </a:extLst>
          </p:cNvPr>
          <p:cNvSpPr>
            <a:spLocks noGrp="1"/>
          </p:cNvSpPr>
          <p:nvPr>
            <p:ph type="sldNum" sz="quarter" idx="12"/>
          </p:nvPr>
        </p:nvSpPr>
        <p:spPr/>
        <p:txBody>
          <a:bodyPr/>
          <a:lstStyle/>
          <a:p>
            <a:fld id="{A5849482-56A5-4ADA-AAC1-9895EAA61014}" type="slidenum">
              <a:rPr lang="en-CA" smtClean="0"/>
              <a:t>16</a:t>
            </a:fld>
            <a:endParaRPr lang="en-CA"/>
          </a:p>
        </p:txBody>
      </p:sp>
      <p:sp>
        <p:nvSpPr>
          <p:cNvPr id="4" name="Title 3">
            <a:extLst>
              <a:ext uri="{FF2B5EF4-FFF2-40B4-BE49-F238E27FC236}">
                <a16:creationId xmlns:a16="http://schemas.microsoft.com/office/drawing/2014/main" id="{014C405D-9EE3-4F8A-91ED-F252086E4400}"/>
              </a:ext>
            </a:extLst>
          </p:cNvPr>
          <p:cNvSpPr>
            <a:spLocks noGrp="1"/>
          </p:cNvSpPr>
          <p:nvPr>
            <p:ph type="title"/>
          </p:nvPr>
        </p:nvSpPr>
        <p:spPr/>
        <p:txBody>
          <a:bodyPr/>
          <a:lstStyle/>
          <a:p>
            <a:r>
              <a:rPr lang="en-US" dirty="0"/>
              <a:t>Ambient rf levels classification</a:t>
            </a:r>
          </a:p>
        </p:txBody>
      </p:sp>
    </p:spTree>
    <p:extLst>
      <p:ext uri="{BB962C8B-B14F-4D97-AF65-F5344CB8AC3E}">
        <p14:creationId xmlns:p14="http://schemas.microsoft.com/office/powerpoint/2010/main" val="28388355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5751CEA-D738-4363-8C9C-044FF670517F}"/>
              </a:ext>
            </a:extLst>
          </p:cNvPr>
          <p:cNvSpPr>
            <a:spLocks noGrp="1"/>
          </p:cNvSpPr>
          <p:nvPr>
            <p:ph idx="1"/>
          </p:nvPr>
        </p:nvSpPr>
        <p:spPr/>
        <p:txBody>
          <a:bodyPr>
            <a:normAutofit lnSpcReduction="10000"/>
          </a:bodyPr>
          <a:lstStyle/>
          <a:p>
            <a:r>
              <a:rPr lang="en-US" dirty="0"/>
              <a:t>SAC</a:t>
            </a:r>
          </a:p>
          <a:p>
            <a:r>
              <a:rPr lang="en-US" dirty="0"/>
              <a:t>FAR</a:t>
            </a:r>
          </a:p>
          <a:p>
            <a:r>
              <a:rPr lang="en-US" dirty="0"/>
              <a:t>Both are shielded enclosures constructed of steel, with a</a:t>
            </a:r>
          </a:p>
          <a:p>
            <a:pPr lvl="1"/>
            <a:r>
              <a:rPr lang="en-US" dirty="0"/>
              <a:t> door,</a:t>
            </a:r>
          </a:p>
          <a:p>
            <a:pPr lvl="1"/>
            <a:r>
              <a:rPr lang="en-US" dirty="0"/>
              <a:t> honeycombed vents</a:t>
            </a:r>
          </a:p>
          <a:p>
            <a:pPr lvl="1"/>
            <a:r>
              <a:rPr lang="en-US" dirty="0"/>
              <a:t>Electrical power filters</a:t>
            </a:r>
          </a:p>
          <a:p>
            <a:pPr lvl="1"/>
            <a:r>
              <a:rPr lang="en-US" dirty="0"/>
              <a:t>Pipe penetrations</a:t>
            </a:r>
          </a:p>
          <a:p>
            <a:pPr lvl="1"/>
            <a:r>
              <a:rPr lang="en-US" dirty="0"/>
              <a:t>Bulkhead panels</a:t>
            </a:r>
          </a:p>
          <a:p>
            <a:r>
              <a:rPr lang="en-US" dirty="0"/>
              <a:t>Shielding Effectiveness normally 90-110 dB from 15 kHz-40 GHz</a:t>
            </a:r>
          </a:p>
          <a:p>
            <a:r>
              <a:rPr lang="en-US" dirty="0"/>
              <a:t>Eliminates or drastically reduces ambient emissions </a:t>
            </a:r>
          </a:p>
          <a:p>
            <a:pPr lvl="1"/>
            <a:endParaRPr lang="en-US" dirty="0"/>
          </a:p>
        </p:txBody>
      </p:sp>
      <p:sp>
        <p:nvSpPr>
          <p:cNvPr id="3" name="Slide Number Placeholder 2">
            <a:extLst>
              <a:ext uri="{FF2B5EF4-FFF2-40B4-BE49-F238E27FC236}">
                <a16:creationId xmlns:a16="http://schemas.microsoft.com/office/drawing/2014/main" id="{18A24A53-47EA-4AC0-8663-CB4BA83ADC43}"/>
              </a:ext>
            </a:extLst>
          </p:cNvPr>
          <p:cNvSpPr>
            <a:spLocks noGrp="1"/>
          </p:cNvSpPr>
          <p:nvPr>
            <p:ph type="sldNum" sz="quarter" idx="12"/>
          </p:nvPr>
        </p:nvSpPr>
        <p:spPr/>
        <p:txBody>
          <a:bodyPr/>
          <a:lstStyle/>
          <a:p>
            <a:fld id="{A5849482-56A5-4ADA-AAC1-9895EAA61014}" type="slidenum">
              <a:rPr lang="en-CA" smtClean="0"/>
              <a:t>17</a:t>
            </a:fld>
            <a:endParaRPr lang="en-CA"/>
          </a:p>
        </p:txBody>
      </p:sp>
      <p:sp>
        <p:nvSpPr>
          <p:cNvPr id="4" name="Title 3">
            <a:extLst>
              <a:ext uri="{FF2B5EF4-FFF2-40B4-BE49-F238E27FC236}">
                <a16:creationId xmlns:a16="http://schemas.microsoft.com/office/drawing/2014/main" id="{419AE1D7-F583-4655-9FF8-D95BAAD5EFEB}"/>
              </a:ext>
            </a:extLst>
          </p:cNvPr>
          <p:cNvSpPr>
            <a:spLocks noGrp="1"/>
          </p:cNvSpPr>
          <p:nvPr>
            <p:ph type="title"/>
          </p:nvPr>
        </p:nvSpPr>
        <p:spPr/>
        <p:txBody>
          <a:bodyPr/>
          <a:lstStyle/>
          <a:p>
            <a:r>
              <a:rPr lang="en-US" dirty="0"/>
              <a:t>Alternatives to OATS</a:t>
            </a:r>
          </a:p>
        </p:txBody>
      </p:sp>
    </p:spTree>
    <p:extLst>
      <p:ext uri="{BB962C8B-B14F-4D97-AF65-F5344CB8AC3E}">
        <p14:creationId xmlns:p14="http://schemas.microsoft.com/office/powerpoint/2010/main" val="13236698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0C23FDD-ABA0-4F6B-AB70-B7462C13CE0A}"/>
              </a:ext>
            </a:extLst>
          </p:cNvPr>
          <p:cNvSpPr>
            <a:spLocks noGrp="1"/>
          </p:cNvSpPr>
          <p:nvPr>
            <p:ph idx="1"/>
          </p:nvPr>
        </p:nvSpPr>
        <p:spPr/>
        <p:txBody>
          <a:bodyPr/>
          <a:lstStyle/>
          <a:p>
            <a:r>
              <a:rPr lang="en-US" dirty="0"/>
              <a:t>Shielded Enclosure</a:t>
            </a:r>
          </a:p>
          <a:p>
            <a:r>
              <a:rPr lang="en-US" dirty="0"/>
              <a:t>Ferrite lined on walls and Ceiling</a:t>
            </a:r>
          </a:p>
          <a:p>
            <a:r>
              <a:rPr lang="en-US" dirty="0"/>
              <a:t>Absorber partial lined on Walls and Ceiling</a:t>
            </a:r>
          </a:p>
          <a:p>
            <a:r>
              <a:rPr lang="en-US" dirty="0"/>
              <a:t>Reflective Ground plane for 30 MHz-1GHz measurements</a:t>
            </a:r>
          </a:p>
          <a:p>
            <a:r>
              <a:rPr lang="en-US" dirty="0"/>
              <a:t>Ferrite tile and absorber patch on floor for</a:t>
            </a:r>
          </a:p>
          <a:p>
            <a:pPr lvl="1"/>
            <a:r>
              <a:rPr lang="en-US" dirty="0"/>
              <a:t>RF Measurements from 1-18 GHz</a:t>
            </a:r>
          </a:p>
          <a:p>
            <a:pPr lvl="1"/>
            <a:r>
              <a:rPr lang="en-US" dirty="0"/>
              <a:t>RF Immunity generated uniform field </a:t>
            </a:r>
          </a:p>
          <a:p>
            <a:r>
              <a:rPr lang="en-US" dirty="0"/>
              <a:t>3, 5, and 10m measurement distances</a:t>
            </a:r>
          </a:p>
        </p:txBody>
      </p:sp>
      <p:sp>
        <p:nvSpPr>
          <p:cNvPr id="3" name="Slide Number Placeholder 2">
            <a:extLst>
              <a:ext uri="{FF2B5EF4-FFF2-40B4-BE49-F238E27FC236}">
                <a16:creationId xmlns:a16="http://schemas.microsoft.com/office/drawing/2014/main" id="{EF4A4CB4-E7DA-4280-A0E3-AD0D6FF4C63D}"/>
              </a:ext>
            </a:extLst>
          </p:cNvPr>
          <p:cNvSpPr>
            <a:spLocks noGrp="1"/>
          </p:cNvSpPr>
          <p:nvPr>
            <p:ph type="sldNum" sz="quarter" idx="12"/>
          </p:nvPr>
        </p:nvSpPr>
        <p:spPr/>
        <p:txBody>
          <a:bodyPr/>
          <a:lstStyle/>
          <a:p>
            <a:fld id="{A5849482-56A5-4ADA-AAC1-9895EAA61014}" type="slidenum">
              <a:rPr lang="en-CA" smtClean="0"/>
              <a:t>18</a:t>
            </a:fld>
            <a:endParaRPr lang="en-CA"/>
          </a:p>
        </p:txBody>
      </p:sp>
      <p:sp>
        <p:nvSpPr>
          <p:cNvPr id="4" name="Title 3">
            <a:extLst>
              <a:ext uri="{FF2B5EF4-FFF2-40B4-BE49-F238E27FC236}">
                <a16:creationId xmlns:a16="http://schemas.microsoft.com/office/drawing/2014/main" id="{8258D6E6-8648-4E89-B7FD-6C07D9F4AC4A}"/>
              </a:ext>
            </a:extLst>
          </p:cNvPr>
          <p:cNvSpPr>
            <a:spLocks noGrp="1"/>
          </p:cNvSpPr>
          <p:nvPr>
            <p:ph type="title"/>
          </p:nvPr>
        </p:nvSpPr>
        <p:spPr/>
        <p:txBody>
          <a:bodyPr/>
          <a:lstStyle/>
          <a:p>
            <a:r>
              <a:rPr lang="en-US" dirty="0"/>
              <a:t>SAC</a:t>
            </a:r>
          </a:p>
        </p:txBody>
      </p:sp>
    </p:spTree>
    <p:extLst>
      <p:ext uri="{BB962C8B-B14F-4D97-AF65-F5344CB8AC3E}">
        <p14:creationId xmlns:p14="http://schemas.microsoft.com/office/powerpoint/2010/main" val="18436233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293DA76-7B9C-4243-9F83-89BD1FFF0441}"/>
              </a:ext>
            </a:extLst>
          </p:cNvPr>
          <p:cNvPicPr>
            <a:picLocks noGrp="1" noChangeAspect="1"/>
          </p:cNvPicPr>
          <p:nvPr>
            <p:ph idx="1"/>
          </p:nvPr>
        </p:nvPicPr>
        <p:blipFill rotWithShape="1">
          <a:blip r:embed="rId2"/>
          <a:srcRect t="15730"/>
          <a:stretch/>
        </p:blipFill>
        <p:spPr>
          <a:xfrm>
            <a:off x="20" y="10"/>
            <a:ext cx="12191980" cy="6857990"/>
          </a:xfrm>
          <a:prstGeom prst="rect">
            <a:avLst/>
          </a:prstGeom>
        </p:spPr>
      </p:pic>
      <p:sp>
        <p:nvSpPr>
          <p:cNvPr id="3" name="Slide Number Placeholder 2">
            <a:extLst>
              <a:ext uri="{FF2B5EF4-FFF2-40B4-BE49-F238E27FC236}">
                <a16:creationId xmlns:a16="http://schemas.microsoft.com/office/drawing/2014/main" id="{317CD56A-58B3-4A13-ACF8-76B4274DB1F2}"/>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A5849482-56A5-4ADA-AAC1-9895EAA61014}" type="slidenum">
              <a:rPr lang="en-US">
                <a:solidFill>
                  <a:srgbClr val="FFFFFF"/>
                </a:solidFill>
              </a:rPr>
              <a:pPr>
                <a:spcAft>
                  <a:spcPts val="600"/>
                </a:spcAft>
              </a:pPr>
              <a:t>19</a:t>
            </a:fld>
            <a:endParaRPr lang="en-US">
              <a:solidFill>
                <a:srgbClr val="FFFFFF"/>
              </a:solidFill>
            </a:endParaRPr>
          </a:p>
        </p:txBody>
      </p:sp>
    </p:spTree>
    <p:extLst>
      <p:ext uri="{BB962C8B-B14F-4D97-AF65-F5344CB8AC3E}">
        <p14:creationId xmlns:p14="http://schemas.microsoft.com/office/powerpoint/2010/main" val="34152854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B52EB03-3C69-49E3-98FC-1FA4EB1E014A}"/>
              </a:ext>
            </a:extLst>
          </p:cNvPr>
          <p:cNvPicPr>
            <a:picLocks noGrp="1" noChangeAspect="1"/>
          </p:cNvPicPr>
          <p:nvPr>
            <p:ph idx="1"/>
          </p:nvPr>
        </p:nvPicPr>
        <p:blipFill rotWithShape="1">
          <a:blip r:embed="rId2"/>
          <a:srcRect t="14160" b="1571"/>
          <a:stretch/>
        </p:blipFill>
        <p:spPr>
          <a:xfrm>
            <a:off x="20" y="10"/>
            <a:ext cx="12191980" cy="6857990"/>
          </a:xfrm>
          <a:prstGeom prst="rect">
            <a:avLst/>
          </a:prstGeom>
        </p:spPr>
      </p:pic>
      <p:sp>
        <p:nvSpPr>
          <p:cNvPr id="3" name="Slide Number Placeholder 2">
            <a:extLst>
              <a:ext uri="{FF2B5EF4-FFF2-40B4-BE49-F238E27FC236}">
                <a16:creationId xmlns:a16="http://schemas.microsoft.com/office/drawing/2014/main" id="{FB4BDD86-067F-4D77-9AFF-56521855A688}"/>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A5849482-56A5-4ADA-AAC1-9895EAA61014}" type="slidenum">
              <a:rPr lang="en-US">
                <a:solidFill>
                  <a:srgbClr val="FFFFFF"/>
                </a:solidFill>
              </a:rPr>
              <a:pPr>
                <a:spcAft>
                  <a:spcPts val="600"/>
                </a:spcAft>
              </a:pPr>
              <a:t>20</a:t>
            </a:fld>
            <a:endParaRPr lang="en-US">
              <a:solidFill>
                <a:srgbClr val="FFFFFF"/>
              </a:solidFill>
            </a:endParaRPr>
          </a:p>
        </p:txBody>
      </p:sp>
    </p:spTree>
    <p:extLst>
      <p:ext uri="{BB962C8B-B14F-4D97-AF65-F5344CB8AC3E}">
        <p14:creationId xmlns:p14="http://schemas.microsoft.com/office/powerpoint/2010/main" val="6196205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5" descr="A blue chair&#10;&#10;Description automatically generated">
            <a:extLst>
              <a:ext uri="{FF2B5EF4-FFF2-40B4-BE49-F238E27FC236}">
                <a16:creationId xmlns:a16="http://schemas.microsoft.com/office/drawing/2014/main" id="{D037213F-3CA0-496E-95CD-F82EBCF73E5C}"/>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2784" b="12216"/>
          <a:stretch/>
        </p:blipFill>
        <p:spPr>
          <a:xfrm>
            <a:off x="20" y="10"/>
            <a:ext cx="12191980" cy="6857990"/>
          </a:xfrm>
          <a:prstGeom prst="rect">
            <a:avLst/>
          </a:prstGeom>
        </p:spPr>
      </p:pic>
      <p:sp>
        <p:nvSpPr>
          <p:cNvPr id="3" name="Slide Number Placeholder 2">
            <a:extLst>
              <a:ext uri="{FF2B5EF4-FFF2-40B4-BE49-F238E27FC236}">
                <a16:creationId xmlns:a16="http://schemas.microsoft.com/office/drawing/2014/main" id="{33405B4B-5823-4159-A5F1-9899A7FA01A7}"/>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A5849482-56A5-4ADA-AAC1-9895EAA61014}" type="slidenum">
              <a:rPr lang="en-US">
                <a:solidFill>
                  <a:srgbClr val="FFFFFF"/>
                </a:solidFill>
              </a:rPr>
              <a:pPr>
                <a:spcAft>
                  <a:spcPts val="600"/>
                </a:spcAft>
              </a:pPr>
              <a:t>21</a:t>
            </a:fld>
            <a:endParaRPr lang="en-US">
              <a:solidFill>
                <a:srgbClr val="FFFFFF"/>
              </a:solidFill>
            </a:endParaRPr>
          </a:p>
        </p:txBody>
      </p:sp>
    </p:spTree>
    <p:extLst>
      <p:ext uri="{BB962C8B-B14F-4D97-AF65-F5344CB8AC3E}">
        <p14:creationId xmlns:p14="http://schemas.microsoft.com/office/powerpoint/2010/main" val="27314525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5" descr="A picture containing indoor, sitting, table, red&#10;&#10;Description automatically generated">
            <a:extLst>
              <a:ext uri="{FF2B5EF4-FFF2-40B4-BE49-F238E27FC236}">
                <a16:creationId xmlns:a16="http://schemas.microsoft.com/office/drawing/2014/main" id="{6EB3BFE6-C3F4-45C0-9F67-CD923BEF5C9D}"/>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6045"/>
          <a:stretch/>
        </p:blipFill>
        <p:spPr>
          <a:xfrm>
            <a:off x="20" y="10"/>
            <a:ext cx="12191980" cy="6857990"/>
          </a:xfrm>
          <a:prstGeom prst="rect">
            <a:avLst/>
          </a:prstGeom>
        </p:spPr>
      </p:pic>
      <p:sp>
        <p:nvSpPr>
          <p:cNvPr id="3" name="Slide Number Placeholder 2">
            <a:extLst>
              <a:ext uri="{FF2B5EF4-FFF2-40B4-BE49-F238E27FC236}">
                <a16:creationId xmlns:a16="http://schemas.microsoft.com/office/drawing/2014/main" id="{3D54BBD5-8BE5-4E72-8C2E-36839EECF186}"/>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A5849482-56A5-4ADA-AAC1-9895EAA61014}" type="slidenum">
              <a:rPr lang="en-US">
                <a:solidFill>
                  <a:srgbClr val="FFFFFF"/>
                </a:solidFill>
              </a:rPr>
              <a:pPr>
                <a:spcAft>
                  <a:spcPts val="600"/>
                </a:spcAft>
              </a:pPr>
              <a:t>22</a:t>
            </a:fld>
            <a:endParaRPr lang="en-US">
              <a:solidFill>
                <a:srgbClr val="FFFFFF"/>
              </a:solidFill>
            </a:endParaRPr>
          </a:p>
        </p:txBody>
      </p:sp>
    </p:spTree>
    <p:extLst>
      <p:ext uri="{BB962C8B-B14F-4D97-AF65-F5344CB8AC3E}">
        <p14:creationId xmlns:p14="http://schemas.microsoft.com/office/powerpoint/2010/main" val="5894713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68AEF19-2274-428B-AF94-88320C371D9B}"/>
              </a:ext>
            </a:extLst>
          </p:cNvPr>
          <p:cNvSpPr>
            <a:spLocks noGrp="1"/>
          </p:cNvSpPr>
          <p:nvPr>
            <p:ph idx="1"/>
          </p:nvPr>
        </p:nvSpPr>
        <p:spPr/>
        <p:txBody>
          <a:bodyPr/>
          <a:lstStyle/>
          <a:p>
            <a:r>
              <a:rPr lang="en-US" dirty="0"/>
              <a:t>Shielded Enclosure</a:t>
            </a:r>
          </a:p>
          <a:p>
            <a:r>
              <a:rPr lang="en-US" dirty="0"/>
              <a:t>Absorber lined on walls, ceiling, and floor</a:t>
            </a:r>
          </a:p>
          <a:p>
            <a:r>
              <a:rPr lang="en-US" dirty="0"/>
              <a:t>Simulates free space environment</a:t>
            </a:r>
          </a:p>
          <a:p>
            <a:r>
              <a:rPr lang="en-US" dirty="0"/>
              <a:t>Only direct ray transmitted, intentionally or not, to the receive antenna</a:t>
            </a:r>
          </a:p>
          <a:p>
            <a:r>
              <a:rPr lang="en-US" dirty="0"/>
              <a:t>Absorber reduces indirect and reflected ray waves on walls, floor and ceiling</a:t>
            </a:r>
          </a:p>
        </p:txBody>
      </p:sp>
      <p:sp>
        <p:nvSpPr>
          <p:cNvPr id="3" name="Slide Number Placeholder 2">
            <a:extLst>
              <a:ext uri="{FF2B5EF4-FFF2-40B4-BE49-F238E27FC236}">
                <a16:creationId xmlns:a16="http://schemas.microsoft.com/office/drawing/2014/main" id="{BBFED67F-9F69-4C89-AD5B-F1D781CA1697}"/>
              </a:ext>
            </a:extLst>
          </p:cNvPr>
          <p:cNvSpPr>
            <a:spLocks noGrp="1"/>
          </p:cNvSpPr>
          <p:nvPr>
            <p:ph type="sldNum" sz="quarter" idx="12"/>
          </p:nvPr>
        </p:nvSpPr>
        <p:spPr/>
        <p:txBody>
          <a:bodyPr/>
          <a:lstStyle/>
          <a:p>
            <a:fld id="{A5849482-56A5-4ADA-AAC1-9895EAA61014}" type="slidenum">
              <a:rPr lang="en-CA" smtClean="0"/>
              <a:t>23</a:t>
            </a:fld>
            <a:endParaRPr lang="en-CA"/>
          </a:p>
        </p:txBody>
      </p:sp>
      <p:sp>
        <p:nvSpPr>
          <p:cNvPr id="4" name="Title 3">
            <a:extLst>
              <a:ext uri="{FF2B5EF4-FFF2-40B4-BE49-F238E27FC236}">
                <a16:creationId xmlns:a16="http://schemas.microsoft.com/office/drawing/2014/main" id="{4947C44E-6C1A-4ACA-AC85-DDF77B27416A}"/>
              </a:ext>
            </a:extLst>
          </p:cNvPr>
          <p:cNvSpPr>
            <a:spLocks noGrp="1"/>
          </p:cNvSpPr>
          <p:nvPr>
            <p:ph type="title"/>
          </p:nvPr>
        </p:nvSpPr>
        <p:spPr/>
        <p:txBody>
          <a:bodyPr/>
          <a:lstStyle/>
          <a:p>
            <a:r>
              <a:rPr lang="en-US" dirty="0"/>
              <a:t>FAR</a:t>
            </a:r>
          </a:p>
        </p:txBody>
      </p:sp>
    </p:spTree>
    <p:extLst>
      <p:ext uri="{BB962C8B-B14F-4D97-AF65-F5344CB8AC3E}">
        <p14:creationId xmlns:p14="http://schemas.microsoft.com/office/powerpoint/2010/main" val="27410877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5" descr="A picture containing table, brush&#10;&#10;Description automatically generated">
            <a:extLst>
              <a:ext uri="{FF2B5EF4-FFF2-40B4-BE49-F238E27FC236}">
                <a16:creationId xmlns:a16="http://schemas.microsoft.com/office/drawing/2014/main" id="{360B675C-B877-40B3-801A-600FE42AA873}"/>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a:stretch/>
        </p:blipFill>
        <p:spPr>
          <a:xfrm>
            <a:off x="20" y="10"/>
            <a:ext cx="12191980" cy="6857990"/>
          </a:xfrm>
          <a:prstGeom prst="rect">
            <a:avLst/>
          </a:prstGeom>
        </p:spPr>
      </p:pic>
      <p:sp>
        <p:nvSpPr>
          <p:cNvPr id="3" name="Slide Number Placeholder 2">
            <a:extLst>
              <a:ext uri="{FF2B5EF4-FFF2-40B4-BE49-F238E27FC236}">
                <a16:creationId xmlns:a16="http://schemas.microsoft.com/office/drawing/2014/main" id="{906CD42A-435C-4911-B055-5A86E8DFB656}"/>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A5849482-56A5-4ADA-AAC1-9895EAA61014}" type="slidenum">
              <a:rPr lang="en-US">
                <a:solidFill>
                  <a:srgbClr val="FFFFFF"/>
                </a:solidFill>
              </a:rPr>
              <a:pPr>
                <a:spcAft>
                  <a:spcPts val="600"/>
                </a:spcAft>
              </a:pPr>
              <a:t>24</a:t>
            </a:fld>
            <a:endParaRPr lang="en-US">
              <a:solidFill>
                <a:srgbClr val="FFFFFF"/>
              </a:solidFill>
            </a:endParaRPr>
          </a:p>
        </p:txBody>
      </p:sp>
    </p:spTree>
    <p:extLst>
      <p:ext uri="{BB962C8B-B14F-4D97-AF65-F5344CB8AC3E}">
        <p14:creationId xmlns:p14="http://schemas.microsoft.com/office/powerpoint/2010/main" val="29542961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F714A74-50C8-4F21-BEB4-E45BA843A35B}"/>
              </a:ext>
            </a:extLst>
          </p:cNvPr>
          <p:cNvSpPr>
            <a:spLocks noGrp="1"/>
          </p:cNvSpPr>
          <p:nvPr>
            <p:ph idx="1"/>
          </p:nvPr>
        </p:nvSpPr>
        <p:spPr/>
        <p:txBody>
          <a:bodyPr/>
          <a:lstStyle/>
          <a:p>
            <a:r>
              <a:rPr lang="en-US" dirty="0"/>
              <a:t>“minimum site insertion loss between two polarization-matched antennas located at a test site when one antenna is moved vertically over a specified height range and the other is set at a fixed height”. </a:t>
            </a:r>
          </a:p>
          <a:p>
            <a:r>
              <a:rPr lang="en-US" dirty="0"/>
              <a:t>Fixed height antenna located at center of OATS</a:t>
            </a:r>
          </a:p>
          <a:p>
            <a:r>
              <a:rPr lang="en-US" dirty="0"/>
              <a:t>Variable height antenna at specified measurement distance from transmit antenna</a:t>
            </a:r>
          </a:p>
          <a:p>
            <a:r>
              <a:rPr lang="en-US" dirty="0"/>
              <a:t>Broadband antenna method most commonly used for site validation</a:t>
            </a:r>
          </a:p>
          <a:p>
            <a:r>
              <a:rPr lang="en-US" dirty="0"/>
              <a:t>Tuned Dipoles not described in 16-1-4, section 6.4 – Test Site Validations, but refers to other documents</a:t>
            </a:r>
          </a:p>
        </p:txBody>
      </p:sp>
      <p:sp>
        <p:nvSpPr>
          <p:cNvPr id="3" name="Slide Number Placeholder 2">
            <a:extLst>
              <a:ext uri="{FF2B5EF4-FFF2-40B4-BE49-F238E27FC236}">
                <a16:creationId xmlns:a16="http://schemas.microsoft.com/office/drawing/2014/main" id="{EA4F2310-E7FC-4876-B439-C77DC07F1A54}"/>
              </a:ext>
            </a:extLst>
          </p:cNvPr>
          <p:cNvSpPr>
            <a:spLocks noGrp="1"/>
          </p:cNvSpPr>
          <p:nvPr>
            <p:ph type="sldNum" sz="quarter" idx="12"/>
          </p:nvPr>
        </p:nvSpPr>
        <p:spPr/>
        <p:txBody>
          <a:bodyPr/>
          <a:lstStyle/>
          <a:p>
            <a:fld id="{A5849482-56A5-4ADA-AAC1-9895EAA61014}" type="slidenum">
              <a:rPr lang="en-CA" smtClean="0"/>
              <a:t>25</a:t>
            </a:fld>
            <a:endParaRPr lang="en-CA"/>
          </a:p>
        </p:txBody>
      </p:sp>
      <p:sp>
        <p:nvSpPr>
          <p:cNvPr id="4" name="Title 3">
            <a:extLst>
              <a:ext uri="{FF2B5EF4-FFF2-40B4-BE49-F238E27FC236}">
                <a16:creationId xmlns:a16="http://schemas.microsoft.com/office/drawing/2014/main" id="{3CE9F5AA-DC85-4A53-9B6D-75FB3E0AA8EF}"/>
              </a:ext>
            </a:extLst>
          </p:cNvPr>
          <p:cNvSpPr>
            <a:spLocks noGrp="1"/>
          </p:cNvSpPr>
          <p:nvPr>
            <p:ph type="title"/>
          </p:nvPr>
        </p:nvSpPr>
        <p:spPr/>
        <p:txBody>
          <a:bodyPr/>
          <a:lstStyle/>
          <a:p>
            <a:r>
              <a:rPr lang="en-US" dirty="0"/>
              <a:t>Normalized Site Attenuation</a:t>
            </a:r>
          </a:p>
        </p:txBody>
      </p:sp>
    </p:spTree>
    <p:extLst>
      <p:ext uri="{BB962C8B-B14F-4D97-AF65-F5344CB8AC3E}">
        <p14:creationId xmlns:p14="http://schemas.microsoft.com/office/powerpoint/2010/main" val="3815698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70A1B2E-E6E3-45C4-AB24-094C8BA9C41E}"/>
              </a:ext>
            </a:extLst>
          </p:cNvPr>
          <p:cNvSpPr>
            <a:spLocks noGrp="1"/>
          </p:cNvSpPr>
          <p:nvPr>
            <p:ph idx="1"/>
          </p:nvPr>
        </p:nvSpPr>
        <p:spPr/>
        <p:txBody>
          <a:bodyPr>
            <a:normAutofit fontScale="70000" lnSpcReduction="20000"/>
          </a:bodyPr>
          <a:lstStyle/>
          <a:p>
            <a:r>
              <a:rPr lang="en-US" dirty="0"/>
              <a:t>For lower measurement uncertainty, the value of </a:t>
            </a:r>
            <a:r>
              <a:rPr lang="en-US" i="1" dirty="0"/>
              <a:t>E</a:t>
            </a:r>
            <a:r>
              <a:rPr lang="en-US" dirty="0"/>
              <a:t>-field measured by a typical biconical antenna or LPDA antenna is preferred, in particular over hybrid antennas. Typical biconical and LPDA antennas are defined in Annex A and only calibrated antennas shall be used.</a:t>
            </a:r>
          </a:p>
          <a:p>
            <a:endParaRPr lang="en-US" dirty="0"/>
          </a:p>
          <a:p>
            <a:r>
              <a:rPr lang="en-US" dirty="0"/>
              <a:t>NOTE 1 Improved uncertainties are achieved by using the biconical antenna over the frequency range 30 MHz to 250 MHz and the LPDA antenna over the range 250 MHz to 1 GHz. </a:t>
            </a:r>
          </a:p>
          <a:p>
            <a:r>
              <a:rPr lang="en-US" dirty="0"/>
              <a:t>NOTE 2 The measurement uncertainty of radiated emissions from an EUT depends on many different influence factors such as the quality of the site, antenna factor uncertainty, antenna type, and the measurement receiver characteristics. The reason for defining low-uncertainty antennas is to limit other antenna influences on the measurement uncertainty, such as the effect of mutual coupling with a ground plane, the radiation pattern with respect to height scanning, and the variable phase </a:t>
            </a:r>
            <a:r>
              <a:rPr lang="en-US" dirty="0" err="1"/>
              <a:t>centre</a:t>
            </a:r>
            <a:r>
              <a:rPr lang="en-US" dirty="0"/>
              <a:t> position. Verification of effects of these influences is a comparison of the readings of the two antennas at the selected change-over frequency, which should give the same value of </a:t>
            </a:r>
            <a:r>
              <a:rPr lang="en-US" i="1" dirty="0"/>
              <a:t>E</a:t>
            </a:r>
            <a:r>
              <a:rPr lang="en-US" dirty="0"/>
              <a:t>-field within a margin of 1 </a:t>
            </a:r>
            <a:r>
              <a:rPr lang="en-US" dirty="0" err="1"/>
              <a:t>dB.</a:t>
            </a:r>
            <a:endParaRPr lang="en-US" dirty="0"/>
          </a:p>
          <a:p>
            <a:endParaRPr lang="en-US" dirty="0"/>
          </a:p>
        </p:txBody>
      </p:sp>
      <p:sp>
        <p:nvSpPr>
          <p:cNvPr id="3" name="Slide Number Placeholder 2">
            <a:extLst>
              <a:ext uri="{FF2B5EF4-FFF2-40B4-BE49-F238E27FC236}">
                <a16:creationId xmlns:a16="http://schemas.microsoft.com/office/drawing/2014/main" id="{231C5A7F-E761-4397-B435-1883193512D0}"/>
              </a:ext>
            </a:extLst>
          </p:cNvPr>
          <p:cNvSpPr>
            <a:spLocks noGrp="1"/>
          </p:cNvSpPr>
          <p:nvPr>
            <p:ph type="sldNum" sz="quarter" idx="12"/>
          </p:nvPr>
        </p:nvSpPr>
        <p:spPr/>
        <p:txBody>
          <a:bodyPr/>
          <a:lstStyle/>
          <a:p>
            <a:fld id="{A5849482-56A5-4ADA-AAC1-9895EAA61014}" type="slidenum">
              <a:rPr lang="en-CA" smtClean="0"/>
              <a:t>26</a:t>
            </a:fld>
            <a:endParaRPr lang="en-CA"/>
          </a:p>
        </p:txBody>
      </p:sp>
      <p:sp>
        <p:nvSpPr>
          <p:cNvPr id="4" name="Title 3">
            <a:extLst>
              <a:ext uri="{FF2B5EF4-FFF2-40B4-BE49-F238E27FC236}">
                <a16:creationId xmlns:a16="http://schemas.microsoft.com/office/drawing/2014/main" id="{85A71E66-CD62-4727-91FC-8184BEED0177}"/>
              </a:ext>
            </a:extLst>
          </p:cNvPr>
          <p:cNvSpPr>
            <a:spLocks noGrp="1"/>
          </p:cNvSpPr>
          <p:nvPr>
            <p:ph type="title"/>
          </p:nvPr>
        </p:nvSpPr>
        <p:spPr/>
        <p:txBody>
          <a:bodyPr/>
          <a:lstStyle/>
          <a:p>
            <a:r>
              <a:rPr lang="en-US" dirty="0"/>
              <a:t>Bi-Log antennas NOT preferred</a:t>
            </a:r>
          </a:p>
        </p:txBody>
      </p:sp>
    </p:spTree>
    <p:extLst>
      <p:ext uri="{BB962C8B-B14F-4D97-AF65-F5344CB8AC3E}">
        <p14:creationId xmlns:p14="http://schemas.microsoft.com/office/powerpoint/2010/main" val="22156673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A20BC6F8-E505-4B42-B1D3-E3682C4A4D5A}"/>
              </a:ext>
            </a:extLst>
          </p:cNvPr>
          <p:cNvGraphicFramePr>
            <a:graphicFrameLocks noGrp="1"/>
          </p:cNvGraphicFramePr>
          <p:nvPr>
            <p:ph idx="1"/>
            <p:extLst>
              <p:ext uri="{D42A27DB-BD31-4B8C-83A1-F6EECF244321}">
                <p14:modId xmlns:p14="http://schemas.microsoft.com/office/powerpoint/2010/main" val="660962414"/>
              </p:ext>
            </p:extLst>
          </p:nvPr>
        </p:nvGraphicFramePr>
        <p:xfrm>
          <a:off x="1088570" y="2877321"/>
          <a:ext cx="10265230" cy="3889827"/>
        </p:xfrm>
        <a:graphic>
          <a:graphicData uri="http://schemas.openxmlformats.org/drawingml/2006/table">
            <a:tbl>
              <a:tblPr firstRow="1" firstCol="1" bandRow="1">
                <a:tableStyleId>{5C22544A-7EE6-4342-B048-85BDC9FD1C3A}</a:tableStyleId>
              </a:tblPr>
              <a:tblGrid>
                <a:gridCol w="2565484">
                  <a:extLst>
                    <a:ext uri="{9D8B030D-6E8A-4147-A177-3AD203B41FA5}">
                      <a16:colId xmlns:a16="http://schemas.microsoft.com/office/drawing/2014/main" val="1757050019"/>
                    </a:ext>
                  </a:extLst>
                </a:gridCol>
                <a:gridCol w="2566582">
                  <a:extLst>
                    <a:ext uri="{9D8B030D-6E8A-4147-A177-3AD203B41FA5}">
                      <a16:colId xmlns:a16="http://schemas.microsoft.com/office/drawing/2014/main" val="499730371"/>
                    </a:ext>
                  </a:extLst>
                </a:gridCol>
                <a:gridCol w="2566582">
                  <a:extLst>
                    <a:ext uri="{9D8B030D-6E8A-4147-A177-3AD203B41FA5}">
                      <a16:colId xmlns:a16="http://schemas.microsoft.com/office/drawing/2014/main" val="3128822001"/>
                    </a:ext>
                  </a:extLst>
                </a:gridCol>
                <a:gridCol w="2566582">
                  <a:extLst>
                    <a:ext uri="{9D8B030D-6E8A-4147-A177-3AD203B41FA5}">
                      <a16:colId xmlns:a16="http://schemas.microsoft.com/office/drawing/2014/main" val="594717757"/>
                    </a:ext>
                  </a:extLst>
                </a:gridCol>
              </a:tblGrid>
              <a:tr h="563062">
                <a:tc rowSpan="2">
                  <a:txBody>
                    <a:bodyPr/>
                    <a:lstStyle/>
                    <a:p>
                      <a:pPr marL="0" marR="0" algn="ctr">
                        <a:lnSpc>
                          <a:spcPct val="107000"/>
                        </a:lnSpc>
                        <a:spcBef>
                          <a:spcPts val="0"/>
                        </a:spcBef>
                        <a:spcAft>
                          <a:spcPts val="0"/>
                        </a:spcAft>
                      </a:pPr>
                      <a:r>
                        <a:rPr lang="en-US" sz="1200">
                          <a:effectLst/>
                        </a:rPr>
                        <a:t>Test site type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gridSpan="3">
                  <a:txBody>
                    <a:bodyPr/>
                    <a:lstStyle/>
                    <a:p>
                      <a:pPr marL="0" marR="0" algn="ctr">
                        <a:lnSpc>
                          <a:spcPct val="107000"/>
                        </a:lnSpc>
                        <a:spcBef>
                          <a:spcPts val="0"/>
                        </a:spcBef>
                        <a:spcAft>
                          <a:spcPts val="0"/>
                        </a:spcAft>
                      </a:pPr>
                      <a:r>
                        <a:rPr lang="en-US" sz="1200">
                          <a:effectLst/>
                        </a:rPr>
                        <a:t>Applicability of site validation methods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03958749"/>
                  </a:ext>
                </a:extLst>
              </a:tr>
              <a:tr h="959842">
                <a:tc vMerge="1">
                  <a:txBody>
                    <a:bodyPr/>
                    <a:lstStyle/>
                    <a:p>
                      <a:endParaRPr lang="en-US"/>
                    </a:p>
                  </a:txBody>
                  <a:tcPr/>
                </a:tc>
                <a:tc>
                  <a:txBody>
                    <a:bodyPr/>
                    <a:lstStyle/>
                    <a:p>
                      <a:pPr marL="0" marR="0" algn="ctr">
                        <a:lnSpc>
                          <a:spcPct val="107000"/>
                        </a:lnSpc>
                        <a:spcBef>
                          <a:spcPts val="0"/>
                        </a:spcBef>
                        <a:spcAft>
                          <a:spcPts val="0"/>
                        </a:spcAft>
                      </a:pPr>
                      <a:r>
                        <a:rPr lang="en-US" sz="1000">
                          <a:effectLst/>
                        </a:rPr>
                        <a:t>Tuned dipoles</a:t>
                      </a:r>
                      <a:endParaRPr lang="en-US" sz="1100">
                        <a:effectLst/>
                      </a:endParaRPr>
                    </a:p>
                    <a:p>
                      <a:pPr marL="0" marR="0" algn="ctr">
                        <a:lnSpc>
                          <a:spcPct val="107000"/>
                        </a:lnSpc>
                        <a:spcBef>
                          <a:spcPts val="0"/>
                        </a:spcBef>
                        <a:spcAft>
                          <a:spcPts val="0"/>
                        </a:spcAft>
                      </a:pPr>
                      <a:r>
                        <a:rPr lang="en-US" sz="1000">
                          <a:effectLst/>
                        </a:rPr>
                        <a:t>NSA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000">
                          <a:effectLst/>
                        </a:rPr>
                        <a:t>Broadband antennas</a:t>
                      </a:r>
                      <a:endParaRPr lang="en-US" sz="1100">
                        <a:effectLst/>
                      </a:endParaRPr>
                    </a:p>
                    <a:p>
                      <a:pPr marL="0" marR="0" algn="ctr">
                        <a:lnSpc>
                          <a:spcPct val="107000"/>
                        </a:lnSpc>
                        <a:spcBef>
                          <a:spcPts val="0"/>
                        </a:spcBef>
                        <a:spcAft>
                          <a:spcPts val="0"/>
                        </a:spcAft>
                      </a:pPr>
                      <a:r>
                        <a:rPr lang="en-US" sz="1000">
                          <a:effectLst/>
                        </a:rPr>
                        <a:t>NSA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000" dirty="0">
                          <a:effectLst/>
                        </a:rPr>
                        <a:t>Broadband antennas</a:t>
                      </a:r>
                      <a:endParaRPr lang="en-US" sz="1100" dirty="0">
                        <a:effectLst/>
                      </a:endParaRPr>
                    </a:p>
                    <a:p>
                      <a:pPr marL="0" marR="0" algn="ctr">
                        <a:lnSpc>
                          <a:spcPct val="107000"/>
                        </a:lnSpc>
                        <a:spcBef>
                          <a:spcPts val="0"/>
                        </a:spcBef>
                        <a:spcAft>
                          <a:spcPts val="0"/>
                        </a:spcAft>
                      </a:pPr>
                      <a:r>
                        <a:rPr lang="en-US" sz="1000" dirty="0">
                          <a:effectLst/>
                        </a:rPr>
                        <a:t>RSM</a:t>
                      </a:r>
                    </a:p>
                    <a:p>
                      <a:pPr marL="0" marR="0" algn="ctr">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(Reference Site Method)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046736571"/>
                  </a:ext>
                </a:extLst>
              </a:tr>
              <a:tr h="469027">
                <a:tc>
                  <a:txBody>
                    <a:bodyPr/>
                    <a:lstStyle/>
                    <a:p>
                      <a:pPr marL="0" marR="0" algn="ctr">
                        <a:lnSpc>
                          <a:spcPct val="107000"/>
                        </a:lnSpc>
                        <a:spcBef>
                          <a:spcPts val="0"/>
                        </a:spcBef>
                        <a:spcAft>
                          <a:spcPts val="0"/>
                        </a:spcAft>
                      </a:pPr>
                      <a:r>
                        <a:rPr lang="en-US" sz="1000">
                          <a:effectLst/>
                        </a:rPr>
                        <a:t>OATS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000">
                          <a:effectLst/>
                        </a:rPr>
                        <a:t>Yes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000">
                          <a:effectLst/>
                        </a:rPr>
                        <a:t>Yes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000">
                          <a:effectLst/>
                        </a:rPr>
                        <a:t>Yes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11444219"/>
                  </a:ext>
                </a:extLst>
              </a:tr>
              <a:tr h="959842">
                <a:tc>
                  <a:txBody>
                    <a:bodyPr/>
                    <a:lstStyle/>
                    <a:p>
                      <a:pPr marL="0" marR="0" algn="ctr">
                        <a:lnSpc>
                          <a:spcPct val="107000"/>
                        </a:lnSpc>
                        <a:spcBef>
                          <a:spcPts val="0"/>
                        </a:spcBef>
                        <a:spcAft>
                          <a:spcPts val="0"/>
                        </a:spcAft>
                      </a:pPr>
                      <a:r>
                        <a:rPr lang="en-US" sz="1000">
                          <a:effectLst/>
                        </a:rPr>
                        <a:t>OATS with weather protection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000">
                          <a:effectLst/>
                        </a:rPr>
                        <a:t>No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000">
                          <a:effectLst/>
                        </a:rPr>
                        <a:t>Yes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000">
                          <a:effectLst/>
                        </a:rPr>
                        <a:t>Yes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626579124"/>
                  </a:ext>
                </a:extLst>
              </a:tr>
              <a:tr h="469027">
                <a:tc>
                  <a:txBody>
                    <a:bodyPr/>
                    <a:lstStyle/>
                    <a:p>
                      <a:pPr marL="0" marR="0" algn="ctr">
                        <a:lnSpc>
                          <a:spcPct val="107000"/>
                        </a:lnSpc>
                        <a:spcBef>
                          <a:spcPts val="0"/>
                        </a:spcBef>
                        <a:spcAft>
                          <a:spcPts val="0"/>
                        </a:spcAft>
                      </a:pPr>
                      <a:r>
                        <a:rPr lang="en-US" sz="1000">
                          <a:effectLst/>
                        </a:rPr>
                        <a:t>SAC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000">
                          <a:effectLst/>
                        </a:rPr>
                        <a:t>No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000">
                          <a:effectLst/>
                        </a:rPr>
                        <a:t>Yes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000">
                          <a:effectLst/>
                        </a:rPr>
                        <a:t>Yes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366219875"/>
                  </a:ext>
                </a:extLst>
              </a:tr>
              <a:tr h="469027">
                <a:tc>
                  <a:txBody>
                    <a:bodyPr/>
                    <a:lstStyle/>
                    <a:p>
                      <a:pPr marL="0" marR="0" algn="ctr">
                        <a:lnSpc>
                          <a:spcPct val="107000"/>
                        </a:lnSpc>
                        <a:spcBef>
                          <a:spcPts val="0"/>
                        </a:spcBef>
                        <a:spcAft>
                          <a:spcPts val="0"/>
                        </a:spcAft>
                      </a:pPr>
                      <a:r>
                        <a:rPr lang="en-US" sz="1000">
                          <a:effectLst/>
                        </a:rPr>
                        <a:t>FAR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000">
                          <a:effectLst/>
                        </a:rPr>
                        <a:t>No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000">
                          <a:effectLst/>
                        </a:rPr>
                        <a:t>Yes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000" dirty="0">
                          <a:effectLst/>
                        </a:rPr>
                        <a:t>Yes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07954714"/>
                  </a:ext>
                </a:extLst>
              </a:tr>
            </a:tbl>
          </a:graphicData>
        </a:graphic>
      </p:graphicFrame>
      <p:sp>
        <p:nvSpPr>
          <p:cNvPr id="3" name="Slide Number Placeholder 2">
            <a:extLst>
              <a:ext uri="{FF2B5EF4-FFF2-40B4-BE49-F238E27FC236}">
                <a16:creationId xmlns:a16="http://schemas.microsoft.com/office/drawing/2014/main" id="{EF520D1F-BBA7-40AA-988D-985507077942}"/>
              </a:ext>
            </a:extLst>
          </p:cNvPr>
          <p:cNvSpPr>
            <a:spLocks noGrp="1"/>
          </p:cNvSpPr>
          <p:nvPr>
            <p:ph type="sldNum" sz="quarter" idx="12"/>
          </p:nvPr>
        </p:nvSpPr>
        <p:spPr/>
        <p:txBody>
          <a:bodyPr/>
          <a:lstStyle/>
          <a:p>
            <a:fld id="{A5849482-56A5-4ADA-AAC1-9895EAA61014}" type="slidenum">
              <a:rPr lang="en-CA" smtClean="0"/>
              <a:t>27</a:t>
            </a:fld>
            <a:endParaRPr lang="en-CA"/>
          </a:p>
        </p:txBody>
      </p:sp>
      <p:sp>
        <p:nvSpPr>
          <p:cNvPr id="4" name="Title 3">
            <a:extLst>
              <a:ext uri="{FF2B5EF4-FFF2-40B4-BE49-F238E27FC236}">
                <a16:creationId xmlns:a16="http://schemas.microsoft.com/office/drawing/2014/main" id="{0F91FDBF-4FD2-4435-9E19-366D0F220D2A}"/>
              </a:ext>
            </a:extLst>
          </p:cNvPr>
          <p:cNvSpPr>
            <a:spLocks noGrp="1"/>
          </p:cNvSpPr>
          <p:nvPr>
            <p:ph type="title"/>
          </p:nvPr>
        </p:nvSpPr>
        <p:spPr>
          <a:xfrm>
            <a:off x="838200" y="1263099"/>
            <a:ext cx="10515600" cy="1325563"/>
          </a:xfrm>
        </p:spPr>
        <p:txBody>
          <a:bodyPr/>
          <a:lstStyle/>
          <a:p>
            <a:r>
              <a:rPr lang="en-US" dirty="0"/>
              <a:t>Site validation methods for OATS, SAC, and FAR</a:t>
            </a:r>
          </a:p>
        </p:txBody>
      </p:sp>
    </p:spTree>
    <p:extLst>
      <p:ext uri="{BB962C8B-B14F-4D97-AF65-F5344CB8AC3E}">
        <p14:creationId xmlns:p14="http://schemas.microsoft.com/office/powerpoint/2010/main" val="5957919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2A0A7C3-4208-4B78-B73B-17C42E566C41}"/>
              </a:ext>
            </a:extLst>
          </p:cNvPr>
          <p:cNvSpPr>
            <a:spLocks noGrp="1"/>
          </p:cNvSpPr>
          <p:nvPr>
            <p:ph idx="1"/>
          </p:nvPr>
        </p:nvSpPr>
        <p:spPr/>
        <p:txBody>
          <a:bodyPr>
            <a:normAutofit lnSpcReduction="10000"/>
          </a:bodyPr>
          <a:lstStyle/>
          <a:p>
            <a:r>
              <a:rPr lang="en-US" dirty="0"/>
              <a:t>Compares ideal or theoretical site attenuation  between transmit and receive antennas with actual measured site attenuation</a:t>
            </a:r>
          </a:p>
          <a:p>
            <a:r>
              <a:rPr lang="en-US" dirty="0"/>
              <a:t>Uses 2 co-polarized antennas</a:t>
            </a:r>
          </a:p>
          <a:p>
            <a:r>
              <a:rPr lang="en-US" dirty="0"/>
              <a:t>Site attenuation obtained by the difference between source voltage level V</a:t>
            </a:r>
            <a:r>
              <a:rPr lang="en-US" baseline="-25000" dirty="0"/>
              <a:t>i</a:t>
            </a:r>
            <a:r>
              <a:rPr lang="en-US" dirty="0"/>
              <a:t> applied to transmit antenna and maximum received voltage </a:t>
            </a:r>
            <a:r>
              <a:rPr lang="en-US" dirty="0" err="1"/>
              <a:t>V</a:t>
            </a:r>
            <a:r>
              <a:rPr lang="en-US" baseline="-25000" dirty="0" err="1"/>
              <a:t>r</a:t>
            </a:r>
            <a:r>
              <a:rPr lang="en-US" baseline="-25000" dirty="0"/>
              <a:t> </a:t>
            </a:r>
            <a:r>
              <a:rPr lang="en-US" dirty="0"/>
              <a:t>measured at terminal of receive antenna (between 1 and 4 meters height)</a:t>
            </a:r>
          </a:p>
          <a:p>
            <a:r>
              <a:rPr lang="en-US" dirty="0"/>
              <a:t>50 Ohm System</a:t>
            </a:r>
          </a:p>
          <a:p>
            <a:r>
              <a:rPr lang="en-US" dirty="0"/>
              <a:t>Recommended 10 dB attenuator at both transmit and receive antennas (during both  direct and site voltage measurements)</a:t>
            </a:r>
          </a:p>
        </p:txBody>
      </p:sp>
      <p:sp>
        <p:nvSpPr>
          <p:cNvPr id="3" name="Slide Number Placeholder 2">
            <a:extLst>
              <a:ext uri="{FF2B5EF4-FFF2-40B4-BE49-F238E27FC236}">
                <a16:creationId xmlns:a16="http://schemas.microsoft.com/office/drawing/2014/main" id="{CB93889C-B2D6-43D7-BBB4-13E2949C5CA9}"/>
              </a:ext>
            </a:extLst>
          </p:cNvPr>
          <p:cNvSpPr>
            <a:spLocks noGrp="1"/>
          </p:cNvSpPr>
          <p:nvPr>
            <p:ph type="sldNum" sz="quarter" idx="12"/>
          </p:nvPr>
        </p:nvSpPr>
        <p:spPr/>
        <p:txBody>
          <a:bodyPr/>
          <a:lstStyle/>
          <a:p>
            <a:fld id="{A5849482-56A5-4ADA-AAC1-9895EAA61014}" type="slidenum">
              <a:rPr lang="en-CA" smtClean="0"/>
              <a:t>28</a:t>
            </a:fld>
            <a:endParaRPr lang="en-CA"/>
          </a:p>
        </p:txBody>
      </p:sp>
      <p:sp>
        <p:nvSpPr>
          <p:cNvPr id="4" name="Title 3">
            <a:extLst>
              <a:ext uri="{FF2B5EF4-FFF2-40B4-BE49-F238E27FC236}">
                <a16:creationId xmlns:a16="http://schemas.microsoft.com/office/drawing/2014/main" id="{4317E65B-4AA2-469B-B105-02B18229F5FD}"/>
              </a:ext>
            </a:extLst>
          </p:cNvPr>
          <p:cNvSpPr>
            <a:spLocks noGrp="1"/>
          </p:cNvSpPr>
          <p:nvPr>
            <p:ph type="title"/>
          </p:nvPr>
        </p:nvSpPr>
        <p:spPr/>
        <p:txBody>
          <a:bodyPr/>
          <a:lstStyle/>
          <a:p>
            <a:r>
              <a:rPr lang="en-US" dirty="0"/>
              <a:t>NSA</a:t>
            </a:r>
          </a:p>
        </p:txBody>
      </p:sp>
    </p:spTree>
    <p:extLst>
      <p:ext uri="{BB962C8B-B14F-4D97-AF65-F5344CB8AC3E}">
        <p14:creationId xmlns:p14="http://schemas.microsoft.com/office/powerpoint/2010/main" val="9617985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67B02EB-1FD2-4E9C-A05E-57AA783191FC}"/>
              </a:ext>
            </a:extLst>
          </p:cNvPr>
          <p:cNvSpPr>
            <a:spLocks noGrp="1"/>
          </p:cNvSpPr>
          <p:nvPr>
            <p:ph type="sldNum" sz="quarter" idx="12"/>
          </p:nvPr>
        </p:nvSpPr>
        <p:spPr/>
        <p:txBody>
          <a:bodyPr/>
          <a:lstStyle/>
          <a:p>
            <a:fld id="{A5849482-56A5-4ADA-AAC1-9895EAA61014}" type="slidenum">
              <a:rPr lang="en-CA" smtClean="0"/>
              <a:t>29</a:t>
            </a:fld>
            <a:endParaRPr lang="en-CA"/>
          </a:p>
        </p:txBody>
      </p:sp>
      <p:sp>
        <p:nvSpPr>
          <p:cNvPr id="4" name="Title 3">
            <a:extLst>
              <a:ext uri="{FF2B5EF4-FFF2-40B4-BE49-F238E27FC236}">
                <a16:creationId xmlns:a16="http://schemas.microsoft.com/office/drawing/2014/main" id="{AC627CC9-4F5F-457C-A2C5-CBF69C409D54}"/>
              </a:ext>
            </a:extLst>
          </p:cNvPr>
          <p:cNvSpPr>
            <a:spLocks noGrp="1"/>
          </p:cNvSpPr>
          <p:nvPr>
            <p:ph type="title"/>
          </p:nvPr>
        </p:nvSpPr>
        <p:spPr/>
        <p:txBody>
          <a:bodyPr/>
          <a:lstStyle/>
          <a:p>
            <a:r>
              <a:rPr lang="en-US" dirty="0"/>
              <a:t>Theoretical Normalized Site Attenuation</a:t>
            </a:r>
          </a:p>
        </p:txBody>
      </p:sp>
      <p:pic>
        <p:nvPicPr>
          <p:cNvPr id="8" name="Content Placeholder 7">
            <a:extLst>
              <a:ext uri="{FF2B5EF4-FFF2-40B4-BE49-F238E27FC236}">
                <a16:creationId xmlns:a16="http://schemas.microsoft.com/office/drawing/2014/main" id="{161250FB-F6CB-4128-8C48-830BE4BA944C}"/>
              </a:ext>
            </a:extLst>
          </p:cNvPr>
          <p:cNvPicPr>
            <a:picLocks noGrp="1" noChangeAspect="1"/>
          </p:cNvPicPr>
          <p:nvPr>
            <p:ph idx="1"/>
          </p:nvPr>
        </p:nvPicPr>
        <p:blipFill>
          <a:blip r:embed="rId2"/>
          <a:stretch>
            <a:fillRect/>
          </a:stretch>
        </p:blipFill>
        <p:spPr>
          <a:xfrm>
            <a:off x="2346385" y="1445342"/>
            <a:ext cx="7026215" cy="5276133"/>
          </a:xfrm>
          <a:prstGeom prst="rect">
            <a:avLst/>
          </a:prstGeom>
        </p:spPr>
      </p:pic>
    </p:spTree>
    <p:extLst>
      <p:ext uri="{BB962C8B-B14F-4D97-AF65-F5344CB8AC3E}">
        <p14:creationId xmlns:p14="http://schemas.microsoft.com/office/powerpoint/2010/main" val="15340384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554AC0F0-972D-4454-9551-1D97DF866F84}"/>
                  </a:ext>
                </a:extLst>
              </p:cNvPr>
              <p:cNvSpPr>
                <a:spLocks noGrp="1"/>
              </p:cNvSpPr>
              <p:nvPr>
                <p:ph idx="1"/>
              </p:nvPr>
            </p:nvSpPr>
            <p:spPr>
              <a:xfrm>
                <a:off x="838200" y="1825625"/>
                <a:ext cx="10515600" cy="4895850"/>
              </a:xfrm>
            </p:spPr>
            <p:txBody>
              <a:bodyPr>
                <a:normAutofit fontScale="92500" lnSpcReduction="20000"/>
              </a:bodyPr>
              <a:lstStyle/>
              <a:p>
                <a:r>
                  <a:rPr lang="en-US" dirty="0"/>
                  <a:t>Measured values compared to ideal OATS or measurand for site validations</a:t>
                </a:r>
              </a:p>
              <a:p>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𝛥</m:t>
                        </m:r>
                        <m:r>
                          <a:rPr lang="en-US" i="1">
                            <a:latin typeface="Cambria Math" panose="02040503050406030204" pitchFamily="18" charset="0"/>
                          </a:rPr>
                          <m:t>𝐴</m:t>
                        </m:r>
                      </m:e>
                      <m:sub>
                        <m:r>
                          <a:rPr lang="en-US" i="1">
                            <a:latin typeface="Cambria Math" panose="02040503050406030204" pitchFamily="18" charset="0"/>
                          </a:rPr>
                          <m:t>𝑠</m:t>
                        </m:r>
                      </m:sub>
                    </m:sSub>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𝑉</m:t>
                        </m:r>
                      </m:e>
                      <m:sub>
                        <m:r>
                          <a:rPr lang="en-US" i="1">
                            <a:latin typeface="Cambria Math" panose="02040503050406030204" pitchFamily="18" charset="0"/>
                          </a:rPr>
                          <m:t>𝐷𝐼𝑅𝐸𝐶𝑇</m:t>
                        </m:r>
                      </m:sub>
                    </m:sSub>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𝑉</m:t>
                        </m:r>
                      </m:e>
                      <m:sub>
                        <m:r>
                          <a:rPr lang="en-US" i="1">
                            <a:latin typeface="Cambria Math" panose="02040503050406030204" pitchFamily="18" charset="0"/>
                          </a:rPr>
                          <m:t>𝑆𝐼𝑇𝐸</m:t>
                        </m:r>
                      </m:sub>
                    </m:sSub>
                    <m:r>
                      <a:rPr lang="en-US" i="1">
                        <a:latin typeface="Cambria Math" panose="02040503050406030204" pitchFamily="18" charset="0"/>
                      </a:rPr>
                      <m:t> − </m:t>
                    </m:r>
                    <m:sSub>
                      <m:sSubPr>
                        <m:ctrlPr>
                          <a:rPr lang="en-US" i="1">
                            <a:latin typeface="Cambria Math" panose="02040503050406030204" pitchFamily="18" charset="0"/>
                          </a:rPr>
                        </m:ctrlPr>
                      </m:sSubPr>
                      <m:e>
                        <m:r>
                          <a:rPr lang="en-US" i="1">
                            <a:latin typeface="Cambria Math" panose="02040503050406030204" pitchFamily="18" charset="0"/>
                          </a:rPr>
                          <m:t>𝐹</m:t>
                        </m:r>
                      </m:e>
                      <m:sub>
                        <m:r>
                          <a:rPr lang="en-US" i="1">
                            <a:latin typeface="Cambria Math" panose="02040503050406030204" pitchFamily="18" charset="0"/>
                          </a:rPr>
                          <m:t>𝑎𝑇</m:t>
                        </m:r>
                      </m:sub>
                    </m:sSub>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𝐹</m:t>
                        </m:r>
                      </m:e>
                      <m:sub>
                        <m:r>
                          <a:rPr lang="en-US" i="1">
                            <a:latin typeface="Cambria Math" panose="02040503050406030204" pitchFamily="18" charset="0"/>
                          </a:rPr>
                          <m:t>𝑎𝑅</m:t>
                        </m:r>
                      </m:sub>
                    </m:sSub>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𝐴</m:t>
                        </m:r>
                      </m:e>
                      <m:sub>
                        <m:r>
                          <a:rPr lang="en-US" i="1">
                            <a:latin typeface="Cambria Math" panose="02040503050406030204" pitchFamily="18" charset="0"/>
                          </a:rPr>
                          <m:t>𝑁</m:t>
                        </m:r>
                      </m:sub>
                    </m:sSub>
                  </m:oMath>
                </a14:m>
                <a:r>
                  <a:rPr lang="en-US" dirty="0"/>
                  <a:t>      </a:t>
                </a:r>
                <a:endParaRPr lang="en-US" i="1" dirty="0"/>
              </a:p>
              <a:p>
                <a:r>
                  <a:rPr lang="en-US" dirty="0"/>
                  <a:t>Where </a:t>
                </a:r>
              </a:p>
              <a:p>
                <a:pPr lvl="0"/>
                <a:r>
                  <a:rPr lang="en-US" i="1" dirty="0"/>
                  <a:t>ΔA</a:t>
                </a:r>
                <a:r>
                  <a:rPr lang="en-US" i="1" baseline="-25000" dirty="0"/>
                  <a:t>S</a:t>
                </a:r>
                <a:r>
                  <a:rPr lang="en-US" baseline="-25000" dirty="0"/>
                  <a:t> </a:t>
                </a:r>
                <a:r>
                  <a:rPr lang="en-US" dirty="0"/>
                  <a:t>is the SA deviation</a:t>
                </a:r>
              </a:p>
              <a:p>
                <a:pPr lvl="0"/>
                <a:r>
                  <a:rPr lang="en-US" i="1" dirty="0" err="1"/>
                  <a:t>F</a:t>
                </a:r>
                <a:r>
                  <a:rPr lang="en-US" i="1" baseline="-25000" dirty="0" err="1"/>
                  <a:t>aT</a:t>
                </a:r>
                <a:r>
                  <a:rPr lang="en-US" i="1" dirty="0"/>
                  <a:t> </a:t>
                </a:r>
                <a:r>
                  <a:rPr lang="en-US" dirty="0"/>
                  <a:t>is the transmit antenna factor</a:t>
                </a:r>
              </a:p>
              <a:p>
                <a:pPr lvl="0"/>
                <a:r>
                  <a:rPr lang="en-US" i="1" dirty="0" err="1"/>
                  <a:t>F</a:t>
                </a:r>
                <a:r>
                  <a:rPr lang="en-US" i="1" baseline="-25000" dirty="0" err="1"/>
                  <a:t>aR</a:t>
                </a:r>
                <a:r>
                  <a:rPr lang="en-US" i="1" dirty="0"/>
                  <a:t> </a:t>
                </a:r>
                <a:r>
                  <a:rPr lang="en-US" dirty="0"/>
                  <a:t>is the receive antenna factor</a:t>
                </a:r>
              </a:p>
              <a:p>
                <a:pPr lvl="0"/>
                <a:r>
                  <a:rPr lang="en-US" i="1" dirty="0"/>
                  <a:t>A</a:t>
                </a:r>
                <a:r>
                  <a:rPr lang="en-US" i="1" baseline="-25000" dirty="0"/>
                  <a:t>N</a:t>
                </a:r>
                <a:r>
                  <a:rPr lang="en-US" dirty="0"/>
                  <a:t> is the theoretical NSA (as provided in Table 2 of the standard)</a:t>
                </a:r>
              </a:p>
              <a:p>
                <a:pPr lvl="0"/>
                <a:r>
                  <a:rPr lang="en-US" i="1" dirty="0"/>
                  <a:t>V</a:t>
                </a:r>
                <a:r>
                  <a:rPr lang="en-US" i="1" baseline="-25000" dirty="0"/>
                  <a:t>DIRECT</a:t>
                </a:r>
                <a:r>
                  <a:rPr lang="en-US" dirty="0"/>
                  <a:t> is a direct measurement of the voltage value at the terminal of the transmit antenna</a:t>
                </a:r>
              </a:p>
              <a:p>
                <a:pPr lvl="0"/>
                <a:r>
                  <a:rPr lang="en-US" i="1" dirty="0"/>
                  <a:t>V</a:t>
                </a:r>
                <a:r>
                  <a:rPr lang="en-US" i="1" baseline="-25000" dirty="0"/>
                  <a:t>SITE</a:t>
                </a:r>
                <a:r>
                  <a:rPr lang="en-US" dirty="0"/>
                  <a:t> is the measurement of the voltage on the terminal of the receive antenna</a:t>
                </a:r>
              </a:p>
              <a:p>
                <a:pPr lvl="0"/>
                <a:r>
                  <a:rPr lang="en-US" i="1" dirty="0"/>
                  <a:t>ΔA</a:t>
                </a:r>
                <a:r>
                  <a:rPr lang="en-US" i="1" baseline="-25000" dirty="0"/>
                  <a:t>S</a:t>
                </a:r>
                <a:r>
                  <a:rPr lang="en-US" dirty="0"/>
                  <a:t>, shall not be more than ±4 dB</a:t>
                </a:r>
              </a:p>
              <a:p>
                <a:pPr lvl="0"/>
                <a:endParaRPr lang="en-US" dirty="0"/>
              </a:p>
              <a:p>
                <a:endParaRPr lang="en-US" dirty="0"/>
              </a:p>
            </p:txBody>
          </p:sp>
        </mc:Choice>
        <mc:Fallback xmlns="">
          <p:sp>
            <p:nvSpPr>
              <p:cNvPr id="2" name="Content Placeholder 1">
                <a:extLst>
                  <a:ext uri="{FF2B5EF4-FFF2-40B4-BE49-F238E27FC236}">
                    <a16:creationId xmlns:a16="http://schemas.microsoft.com/office/drawing/2014/main" id="{554AC0F0-972D-4454-9551-1D97DF866F84}"/>
                  </a:ext>
                </a:extLst>
              </p:cNvPr>
              <p:cNvSpPr>
                <a:spLocks noGrp="1" noRot="1" noChangeAspect="1" noMove="1" noResize="1" noEditPoints="1" noAdjustHandles="1" noChangeArrowheads="1" noChangeShapeType="1" noTextEdit="1"/>
              </p:cNvSpPr>
              <p:nvPr>
                <p:ph idx="1"/>
              </p:nvPr>
            </p:nvSpPr>
            <p:spPr>
              <a:xfrm>
                <a:off x="838200" y="1825625"/>
                <a:ext cx="10515600" cy="4895850"/>
              </a:xfrm>
              <a:blipFill>
                <a:blip r:embed="rId2"/>
                <a:stretch>
                  <a:fillRect l="-928" t="-3109"/>
                </a:stretch>
              </a:blipFill>
            </p:spPr>
            <p:txBody>
              <a:bodyPr/>
              <a:lstStyle/>
              <a:p>
                <a:r>
                  <a:rPr lang="en-US">
                    <a:noFill/>
                  </a:rPr>
                  <a:t> </a:t>
                </a:r>
              </a:p>
            </p:txBody>
          </p:sp>
        </mc:Fallback>
      </mc:AlternateContent>
      <p:sp>
        <p:nvSpPr>
          <p:cNvPr id="3" name="Slide Number Placeholder 2">
            <a:extLst>
              <a:ext uri="{FF2B5EF4-FFF2-40B4-BE49-F238E27FC236}">
                <a16:creationId xmlns:a16="http://schemas.microsoft.com/office/drawing/2014/main" id="{456039AF-2EE5-4318-8E04-1B1D67B71BFC}"/>
              </a:ext>
            </a:extLst>
          </p:cNvPr>
          <p:cNvSpPr>
            <a:spLocks noGrp="1"/>
          </p:cNvSpPr>
          <p:nvPr>
            <p:ph type="sldNum" sz="quarter" idx="12"/>
          </p:nvPr>
        </p:nvSpPr>
        <p:spPr/>
        <p:txBody>
          <a:bodyPr/>
          <a:lstStyle/>
          <a:p>
            <a:fld id="{A5849482-56A5-4ADA-AAC1-9895EAA61014}" type="slidenum">
              <a:rPr lang="en-CA" smtClean="0"/>
              <a:t>30</a:t>
            </a:fld>
            <a:endParaRPr lang="en-CA"/>
          </a:p>
        </p:txBody>
      </p:sp>
      <p:sp>
        <p:nvSpPr>
          <p:cNvPr id="4" name="Title 3">
            <a:extLst>
              <a:ext uri="{FF2B5EF4-FFF2-40B4-BE49-F238E27FC236}">
                <a16:creationId xmlns:a16="http://schemas.microsoft.com/office/drawing/2014/main" id="{257786EF-382A-4070-8532-A5012940EE77}"/>
              </a:ext>
            </a:extLst>
          </p:cNvPr>
          <p:cNvSpPr>
            <a:spLocks noGrp="1"/>
          </p:cNvSpPr>
          <p:nvPr>
            <p:ph type="title"/>
          </p:nvPr>
        </p:nvSpPr>
        <p:spPr/>
        <p:txBody>
          <a:bodyPr/>
          <a:lstStyle/>
          <a:p>
            <a:r>
              <a:rPr lang="en-US" dirty="0"/>
              <a:t>Site Attenuation SA Calculation</a:t>
            </a:r>
          </a:p>
        </p:txBody>
      </p:sp>
    </p:spTree>
    <p:extLst>
      <p:ext uri="{BB962C8B-B14F-4D97-AF65-F5344CB8AC3E}">
        <p14:creationId xmlns:p14="http://schemas.microsoft.com/office/powerpoint/2010/main" val="33283705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70C47FE-7BA1-4263-B9F9-ECA198E1B74B}"/>
              </a:ext>
            </a:extLst>
          </p:cNvPr>
          <p:cNvSpPr>
            <a:spLocks noGrp="1"/>
          </p:cNvSpPr>
          <p:nvPr>
            <p:ph type="sldNum" sz="quarter" idx="12"/>
          </p:nvPr>
        </p:nvSpPr>
        <p:spPr/>
        <p:txBody>
          <a:bodyPr/>
          <a:lstStyle/>
          <a:p>
            <a:fld id="{A5849482-56A5-4ADA-AAC1-9895EAA61014}" type="slidenum">
              <a:rPr lang="en-CA" smtClean="0"/>
              <a:t>31</a:t>
            </a:fld>
            <a:endParaRPr lang="en-CA"/>
          </a:p>
        </p:txBody>
      </p:sp>
      <p:sp>
        <p:nvSpPr>
          <p:cNvPr id="4" name="Title 3">
            <a:extLst>
              <a:ext uri="{FF2B5EF4-FFF2-40B4-BE49-F238E27FC236}">
                <a16:creationId xmlns:a16="http://schemas.microsoft.com/office/drawing/2014/main" id="{CF00C6AB-2259-4E9A-9D67-D96D97C51DB3}"/>
              </a:ext>
            </a:extLst>
          </p:cNvPr>
          <p:cNvSpPr>
            <a:spLocks noGrp="1"/>
          </p:cNvSpPr>
          <p:nvPr>
            <p:ph type="title"/>
          </p:nvPr>
        </p:nvSpPr>
        <p:spPr/>
        <p:txBody>
          <a:bodyPr/>
          <a:lstStyle/>
          <a:p>
            <a:r>
              <a:rPr lang="en-US" dirty="0"/>
              <a:t>Example of co polarization</a:t>
            </a:r>
          </a:p>
        </p:txBody>
      </p:sp>
      <p:pic>
        <p:nvPicPr>
          <p:cNvPr id="5" name="Content Placeholder 4">
            <a:extLst>
              <a:ext uri="{FF2B5EF4-FFF2-40B4-BE49-F238E27FC236}">
                <a16:creationId xmlns:a16="http://schemas.microsoft.com/office/drawing/2014/main" id="{CF2B52C8-D781-40CB-A95F-36B515297BB0}"/>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2249714" y="1973943"/>
            <a:ext cx="7939315" cy="4884057"/>
          </a:xfrm>
          <a:prstGeom prst="rect">
            <a:avLst/>
          </a:prstGeom>
        </p:spPr>
      </p:pic>
    </p:spTree>
    <p:extLst>
      <p:ext uri="{BB962C8B-B14F-4D97-AF65-F5344CB8AC3E}">
        <p14:creationId xmlns:p14="http://schemas.microsoft.com/office/powerpoint/2010/main" val="5759091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B2CAE6D-BD18-4185-9C04-757FC032C543}"/>
              </a:ext>
            </a:extLst>
          </p:cNvPr>
          <p:cNvSpPr>
            <a:spLocks noGrp="1"/>
          </p:cNvSpPr>
          <p:nvPr>
            <p:ph idx="1"/>
          </p:nvPr>
        </p:nvSpPr>
        <p:spPr/>
        <p:txBody>
          <a:bodyPr/>
          <a:lstStyle/>
          <a:p>
            <a:r>
              <a:rPr lang="en-US" dirty="0"/>
              <a:t>“Whenever construction material encloses a ground-plane test site, it is possible that the results of a validation measurement at a single location, as specified in paragraph 6.7, are not adequate to show acceptability of such an alternative site</a:t>
            </a:r>
          </a:p>
          <a:p>
            <a:r>
              <a:rPr lang="en-US" dirty="0"/>
              <a:t>Single measurement insufficient to pick up possible reflections from the material surrounding an OATS Turntable, (or walls and ceiling of a SAC)</a:t>
            </a:r>
          </a:p>
          <a:p>
            <a:r>
              <a:rPr lang="en-US" dirty="0"/>
              <a:t>Defines Test Volume – largest volume traced out by an EUT rotated 360 degrees  </a:t>
            </a:r>
          </a:p>
          <a:p>
            <a:r>
              <a:rPr lang="en-US" dirty="0"/>
              <a:t>Up to 20 SA measurements taken</a:t>
            </a:r>
          </a:p>
        </p:txBody>
      </p:sp>
      <p:sp>
        <p:nvSpPr>
          <p:cNvPr id="3" name="Slide Number Placeholder 2">
            <a:extLst>
              <a:ext uri="{FF2B5EF4-FFF2-40B4-BE49-F238E27FC236}">
                <a16:creationId xmlns:a16="http://schemas.microsoft.com/office/drawing/2014/main" id="{1E186AE7-A25C-4441-8D80-066CA8A54F4A}"/>
              </a:ext>
            </a:extLst>
          </p:cNvPr>
          <p:cNvSpPr>
            <a:spLocks noGrp="1"/>
          </p:cNvSpPr>
          <p:nvPr>
            <p:ph type="sldNum" sz="quarter" idx="12"/>
          </p:nvPr>
        </p:nvSpPr>
        <p:spPr/>
        <p:txBody>
          <a:bodyPr/>
          <a:lstStyle/>
          <a:p>
            <a:fld id="{A5849482-56A5-4ADA-AAC1-9895EAA61014}" type="slidenum">
              <a:rPr lang="en-CA" smtClean="0"/>
              <a:t>32</a:t>
            </a:fld>
            <a:endParaRPr lang="en-CA"/>
          </a:p>
        </p:txBody>
      </p:sp>
      <p:sp>
        <p:nvSpPr>
          <p:cNvPr id="4" name="Title 3">
            <a:extLst>
              <a:ext uri="{FF2B5EF4-FFF2-40B4-BE49-F238E27FC236}">
                <a16:creationId xmlns:a16="http://schemas.microsoft.com/office/drawing/2014/main" id="{1BC4F508-C322-4FE9-B3A9-540127EE57A5}"/>
              </a:ext>
            </a:extLst>
          </p:cNvPr>
          <p:cNvSpPr>
            <a:spLocks noGrp="1"/>
          </p:cNvSpPr>
          <p:nvPr>
            <p:ph type="title"/>
          </p:nvPr>
        </p:nvSpPr>
        <p:spPr/>
        <p:txBody>
          <a:bodyPr>
            <a:normAutofit fontScale="90000"/>
          </a:bodyPr>
          <a:lstStyle/>
          <a:p>
            <a:r>
              <a:rPr lang="en-US" b="1" dirty="0"/>
              <a:t>Validation of a weather-protection-enclosed OATS or a SAC</a:t>
            </a:r>
            <a:br>
              <a:rPr lang="en-US" b="1" dirty="0"/>
            </a:br>
            <a:endParaRPr lang="en-US" dirty="0"/>
          </a:p>
        </p:txBody>
      </p:sp>
    </p:spTree>
    <p:extLst>
      <p:ext uri="{BB962C8B-B14F-4D97-AF65-F5344CB8AC3E}">
        <p14:creationId xmlns:p14="http://schemas.microsoft.com/office/powerpoint/2010/main" val="19939847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562A23-8743-4C35-8E21-43AB04C27593}"/>
              </a:ext>
            </a:extLst>
          </p:cNvPr>
          <p:cNvSpPr>
            <a:spLocks noGrp="1"/>
          </p:cNvSpPr>
          <p:nvPr>
            <p:ph idx="1"/>
          </p:nvPr>
        </p:nvSpPr>
        <p:spPr/>
        <p:txBody>
          <a:bodyPr/>
          <a:lstStyle/>
          <a:p>
            <a:r>
              <a:rPr lang="en-US" dirty="0"/>
              <a:t>20 measurement positions would include the center of the turntable, and the forward, left, right and rear edges of the turntable (5 transmit antenna locations total), with horizontal and vertical polarizations (2 polarizations total) and for 2 heights of the transmit antenna (1m and 1.5m for horizontal polarization, and 1m and 2m for vertical polarization).</a:t>
            </a:r>
          </a:p>
        </p:txBody>
      </p:sp>
      <p:sp>
        <p:nvSpPr>
          <p:cNvPr id="3" name="Slide Number Placeholder 2">
            <a:extLst>
              <a:ext uri="{FF2B5EF4-FFF2-40B4-BE49-F238E27FC236}">
                <a16:creationId xmlns:a16="http://schemas.microsoft.com/office/drawing/2014/main" id="{25822413-20A7-47D0-9997-5C9F139552F3}"/>
              </a:ext>
            </a:extLst>
          </p:cNvPr>
          <p:cNvSpPr>
            <a:spLocks noGrp="1"/>
          </p:cNvSpPr>
          <p:nvPr>
            <p:ph type="sldNum" sz="quarter" idx="12"/>
          </p:nvPr>
        </p:nvSpPr>
        <p:spPr/>
        <p:txBody>
          <a:bodyPr/>
          <a:lstStyle/>
          <a:p>
            <a:fld id="{A5849482-56A5-4ADA-AAC1-9895EAA61014}" type="slidenum">
              <a:rPr lang="en-CA" smtClean="0"/>
              <a:t>33</a:t>
            </a:fld>
            <a:endParaRPr lang="en-CA"/>
          </a:p>
        </p:txBody>
      </p:sp>
      <p:sp>
        <p:nvSpPr>
          <p:cNvPr id="4" name="Title 3">
            <a:extLst>
              <a:ext uri="{FF2B5EF4-FFF2-40B4-BE49-F238E27FC236}">
                <a16:creationId xmlns:a16="http://schemas.microsoft.com/office/drawing/2014/main" id="{0780F83E-E56A-4134-957A-AAC19FE68A3E}"/>
              </a:ext>
            </a:extLst>
          </p:cNvPr>
          <p:cNvSpPr>
            <a:spLocks noGrp="1"/>
          </p:cNvSpPr>
          <p:nvPr>
            <p:ph type="title"/>
          </p:nvPr>
        </p:nvSpPr>
        <p:spPr/>
        <p:txBody>
          <a:bodyPr/>
          <a:lstStyle/>
          <a:p>
            <a:r>
              <a:rPr lang="en-US" dirty="0"/>
              <a:t>Volumetric measurement</a:t>
            </a:r>
          </a:p>
        </p:txBody>
      </p:sp>
    </p:spTree>
    <p:extLst>
      <p:ext uri="{BB962C8B-B14F-4D97-AF65-F5344CB8AC3E}">
        <p14:creationId xmlns:p14="http://schemas.microsoft.com/office/powerpoint/2010/main" val="6078854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DB9F789-9E22-42F4-84C3-10D800059F6A}"/>
              </a:ext>
            </a:extLst>
          </p:cNvPr>
          <p:cNvSpPr>
            <a:spLocks noGrp="1"/>
          </p:cNvSpPr>
          <p:nvPr>
            <p:ph type="sldNum" sz="quarter" idx="12"/>
          </p:nvPr>
        </p:nvSpPr>
        <p:spPr/>
        <p:txBody>
          <a:bodyPr/>
          <a:lstStyle/>
          <a:p>
            <a:fld id="{A5849482-56A5-4ADA-AAC1-9895EAA61014}" type="slidenum">
              <a:rPr lang="en-CA" smtClean="0"/>
              <a:t>34</a:t>
            </a:fld>
            <a:endParaRPr lang="en-CA"/>
          </a:p>
        </p:txBody>
      </p:sp>
      <p:sp>
        <p:nvSpPr>
          <p:cNvPr id="4" name="Title 3">
            <a:extLst>
              <a:ext uri="{FF2B5EF4-FFF2-40B4-BE49-F238E27FC236}">
                <a16:creationId xmlns:a16="http://schemas.microsoft.com/office/drawing/2014/main" id="{E8A661EB-054B-4A19-98FC-333626311E1E}"/>
              </a:ext>
            </a:extLst>
          </p:cNvPr>
          <p:cNvSpPr>
            <a:spLocks noGrp="1"/>
          </p:cNvSpPr>
          <p:nvPr>
            <p:ph type="title"/>
          </p:nvPr>
        </p:nvSpPr>
        <p:spPr/>
        <p:txBody>
          <a:bodyPr/>
          <a:lstStyle/>
          <a:p>
            <a:r>
              <a:rPr lang="en-US" dirty="0"/>
              <a:t>Vertical polarization measurement</a:t>
            </a:r>
          </a:p>
        </p:txBody>
      </p:sp>
      <p:pic>
        <p:nvPicPr>
          <p:cNvPr id="5" name="Content Placeholder 4" descr="A close up of a map&#10;&#10;Description automatically generated">
            <a:extLst>
              <a:ext uri="{FF2B5EF4-FFF2-40B4-BE49-F238E27FC236}">
                <a16:creationId xmlns:a16="http://schemas.microsoft.com/office/drawing/2014/main" id="{51DB7D2B-6BB3-4FF4-AAA1-9F5626259D0F}"/>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1146630" y="2032000"/>
            <a:ext cx="10740570" cy="4586513"/>
          </a:xfrm>
          <a:prstGeom prst="rect">
            <a:avLst/>
          </a:prstGeom>
        </p:spPr>
      </p:pic>
    </p:spTree>
    <p:extLst>
      <p:ext uri="{BB962C8B-B14F-4D97-AF65-F5344CB8AC3E}">
        <p14:creationId xmlns:p14="http://schemas.microsoft.com/office/powerpoint/2010/main" val="304744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6DA887E-31AD-4B8F-ACE5-EECCD442EB6E}"/>
              </a:ext>
            </a:extLst>
          </p:cNvPr>
          <p:cNvSpPr>
            <a:spLocks noGrp="1"/>
          </p:cNvSpPr>
          <p:nvPr>
            <p:ph type="sldNum" sz="quarter" idx="12"/>
          </p:nvPr>
        </p:nvSpPr>
        <p:spPr/>
        <p:txBody>
          <a:bodyPr/>
          <a:lstStyle/>
          <a:p>
            <a:fld id="{A5849482-56A5-4ADA-AAC1-9895EAA61014}" type="slidenum">
              <a:rPr lang="en-CA" smtClean="0"/>
              <a:t>35</a:t>
            </a:fld>
            <a:endParaRPr lang="en-CA"/>
          </a:p>
        </p:txBody>
      </p:sp>
      <p:sp>
        <p:nvSpPr>
          <p:cNvPr id="4" name="Title 3">
            <a:extLst>
              <a:ext uri="{FF2B5EF4-FFF2-40B4-BE49-F238E27FC236}">
                <a16:creationId xmlns:a16="http://schemas.microsoft.com/office/drawing/2014/main" id="{E71D7A58-76D8-4FA5-BC69-F40DCFD2FF7A}"/>
              </a:ext>
            </a:extLst>
          </p:cNvPr>
          <p:cNvSpPr>
            <a:spLocks noGrp="1"/>
          </p:cNvSpPr>
          <p:nvPr>
            <p:ph type="title"/>
          </p:nvPr>
        </p:nvSpPr>
        <p:spPr/>
        <p:txBody>
          <a:bodyPr/>
          <a:lstStyle/>
          <a:p>
            <a:r>
              <a:rPr lang="en-US" dirty="0"/>
              <a:t>Horizontal Polarization measurements</a:t>
            </a:r>
          </a:p>
        </p:txBody>
      </p:sp>
      <p:pic>
        <p:nvPicPr>
          <p:cNvPr id="5" name="Content Placeholder 4" descr="A close up of a map&#10;&#10;Description automatically generated">
            <a:extLst>
              <a:ext uri="{FF2B5EF4-FFF2-40B4-BE49-F238E27FC236}">
                <a16:creationId xmlns:a16="http://schemas.microsoft.com/office/drawing/2014/main" id="{F843F102-681D-4C3B-955C-71BF82B518F7}"/>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1117599" y="1690688"/>
            <a:ext cx="10798629" cy="4802187"/>
          </a:xfrm>
          <a:prstGeom prst="rect">
            <a:avLst/>
          </a:prstGeom>
        </p:spPr>
      </p:pic>
    </p:spTree>
    <p:extLst>
      <p:ext uri="{BB962C8B-B14F-4D97-AF65-F5344CB8AC3E}">
        <p14:creationId xmlns:p14="http://schemas.microsoft.com/office/powerpoint/2010/main" val="20396457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9E67C8-679E-4EEB-B068-A7E0D948E6D8}"/>
              </a:ext>
            </a:extLst>
          </p:cNvPr>
          <p:cNvSpPr>
            <a:spLocks noGrp="1"/>
          </p:cNvSpPr>
          <p:nvPr>
            <p:ph idx="1"/>
          </p:nvPr>
        </p:nvSpPr>
        <p:spPr/>
        <p:txBody>
          <a:bodyPr/>
          <a:lstStyle/>
          <a:p>
            <a:r>
              <a:rPr lang="en-US" dirty="0"/>
              <a:t>Both Transmit and receive antennas moved to maintain test measurement distance</a:t>
            </a:r>
          </a:p>
          <a:p>
            <a:r>
              <a:rPr lang="en-US" dirty="0"/>
              <a:t>For SAC, Horizontal 25cm spacing should be between antenna tip and cone tip or 1m between antenna midpoint and closest absorber tip</a:t>
            </a:r>
          </a:p>
          <a:p>
            <a:r>
              <a:rPr lang="en-US" dirty="0"/>
              <a:t>FOR SAC, Vertical 25cm from lower tip of antenna to the floor, to prevent coupling with ground plane</a:t>
            </a:r>
          </a:p>
          <a:p>
            <a:r>
              <a:rPr lang="en-US" dirty="0"/>
              <a:t>Even if center of antenna is higher than 1m</a:t>
            </a:r>
          </a:p>
          <a:p>
            <a:r>
              <a:rPr lang="en-US" dirty="0"/>
              <a:t>For Weather enclosed sites, edge of turntable is usually selected as width of test volume, with 2m height</a:t>
            </a:r>
          </a:p>
          <a:p>
            <a:endParaRPr lang="en-US" dirty="0"/>
          </a:p>
        </p:txBody>
      </p:sp>
      <p:sp>
        <p:nvSpPr>
          <p:cNvPr id="3" name="Slide Number Placeholder 2">
            <a:extLst>
              <a:ext uri="{FF2B5EF4-FFF2-40B4-BE49-F238E27FC236}">
                <a16:creationId xmlns:a16="http://schemas.microsoft.com/office/drawing/2014/main" id="{804FCFF1-1D27-4453-8E72-01F78304C514}"/>
              </a:ext>
            </a:extLst>
          </p:cNvPr>
          <p:cNvSpPr>
            <a:spLocks noGrp="1"/>
          </p:cNvSpPr>
          <p:nvPr>
            <p:ph type="sldNum" sz="quarter" idx="12"/>
          </p:nvPr>
        </p:nvSpPr>
        <p:spPr/>
        <p:txBody>
          <a:bodyPr/>
          <a:lstStyle/>
          <a:p>
            <a:fld id="{A5849482-56A5-4ADA-AAC1-9895EAA61014}" type="slidenum">
              <a:rPr lang="en-CA" smtClean="0"/>
              <a:t>36</a:t>
            </a:fld>
            <a:endParaRPr lang="en-CA"/>
          </a:p>
        </p:txBody>
      </p:sp>
      <p:sp>
        <p:nvSpPr>
          <p:cNvPr id="4" name="Title 3">
            <a:extLst>
              <a:ext uri="{FF2B5EF4-FFF2-40B4-BE49-F238E27FC236}">
                <a16:creationId xmlns:a16="http://schemas.microsoft.com/office/drawing/2014/main" id="{C26C46EB-2F7A-4E5F-84FF-2640D3ED3AF4}"/>
              </a:ext>
            </a:extLst>
          </p:cNvPr>
          <p:cNvSpPr>
            <a:spLocks noGrp="1"/>
          </p:cNvSpPr>
          <p:nvPr>
            <p:ph type="title"/>
          </p:nvPr>
        </p:nvSpPr>
        <p:spPr/>
        <p:txBody>
          <a:bodyPr/>
          <a:lstStyle/>
          <a:p>
            <a:r>
              <a:rPr lang="en-US" dirty="0"/>
              <a:t>Volumetric</a:t>
            </a:r>
          </a:p>
        </p:txBody>
      </p:sp>
    </p:spTree>
    <p:extLst>
      <p:ext uri="{BB962C8B-B14F-4D97-AF65-F5344CB8AC3E}">
        <p14:creationId xmlns:p14="http://schemas.microsoft.com/office/powerpoint/2010/main" val="23016368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0E2B0EE-29A6-477B-B209-5D329FDDE412}"/>
              </a:ext>
            </a:extLst>
          </p:cNvPr>
          <p:cNvSpPr>
            <a:spLocks noGrp="1"/>
          </p:cNvSpPr>
          <p:nvPr>
            <p:ph type="sldNum" sz="quarter" idx="12"/>
          </p:nvPr>
        </p:nvSpPr>
        <p:spPr/>
        <p:txBody>
          <a:bodyPr/>
          <a:lstStyle/>
          <a:p>
            <a:fld id="{A5849482-56A5-4ADA-AAC1-9895EAA61014}" type="slidenum">
              <a:rPr lang="en-CA" smtClean="0"/>
              <a:t>37</a:t>
            </a:fld>
            <a:endParaRPr lang="en-CA"/>
          </a:p>
        </p:txBody>
      </p:sp>
      <p:sp>
        <p:nvSpPr>
          <p:cNvPr id="4" name="Title 3">
            <a:extLst>
              <a:ext uri="{FF2B5EF4-FFF2-40B4-BE49-F238E27FC236}">
                <a16:creationId xmlns:a16="http://schemas.microsoft.com/office/drawing/2014/main" id="{8B9B1E4C-ECF5-44AC-ADEF-D0CC647731C8}"/>
              </a:ext>
            </a:extLst>
          </p:cNvPr>
          <p:cNvSpPr>
            <a:spLocks noGrp="1"/>
          </p:cNvSpPr>
          <p:nvPr>
            <p:ph type="title"/>
          </p:nvPr>
        </p:nvSpPr>
        <p:spPr/>
        <p:txBody>
          <a:bodyPr/>
          <a:lstStyle/>
          <a:p>
            <a:r>
              <a:rPr lang="en-US" dirty="0"/>
              <a:t>Example of test volume</a:t>
            </a:r>
          </a:p>
        </p:txBody>
      </p:sp>
      <p:pic>
        <p:nvPicPr>
          <p:cNvPr id="5" name="Content Placeholder 4">
            <a:extLst>
              <a:ext uri="{FF2B5EF4-FFF2-40B4-BE49-F238E27FC236}">
                <a16:creationId xmlns:a16="http://schemas.microsoft.com/office/drawing/2014/main" id="{03730597-7CF5-4278-9032-A90D88FEBA08}"/>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4481287" y="1948370"/>
            <a:ext cx="3229426" cy="4105848"/>
          </a:xfrm>
          <a:prstGeom prst="rect">
            <a:avLst/>
          </a:prstGeom>
        </p:spPr>
      </p:pic>
    </p:spTree>
    <p:extLst>
      <p:ext uri="{BB962C8B-B14F-4D97-AF65-F5344CB8AC3E}">
        <p14:creationId xmlns:p14="http://schemas.microsoft.com/office/powerpoint/2010/main" val="8729862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12759AB-4586-43F6-9C13-F3CC8E50398E}"/>
              </a:ext>
            </a:extLst>
          </p:cNvPr>
          <p:cNvSpPr>
            <a:spLocks noGrp="1"/>
          </p:cNvSpPr>
          <p:nvPr>
            <p:ph type="sldNum" sz="quarter" idx="12"/>
          </p:nvPr>
        </p:nvSpPr>
        <p:spPr/>
        <p:txBody>
          <a:bodyPr/>
          <a:lstStyle/>
          <a:p>
            <a:fld id="{A5849482-56A5-4ADA-AAC1-9895EAA61014}" type="slidenum">
              <a:rPr lang="en-CA" smtClean="0"/>
              <a:t>38</a:t>
            </a:fld>
            <a:endParaRPr lang="en-CA"/>
          </a:p>
        </p:txBody>
      </p:sp>
      <p:sp>
        <p:nvSpPr>
          <p:cNvPr id="4" name="Title 3">
            <a:extLst>
              <a:ext uri="{FF2B5EF4-FFF2-40B4-BE49-F238E27FC236}">
                <a16:creationId xmlns:a16="http://schemas.microsoft.com/office/drawing/2014/main" id="{3BBA971A-722E-456E-A881-7CD5C3EB6659}"/>
              </a:ext>
            </a:extLst>
          </p:cNvPr>
          <p:cNvSpPr>
            <a:spLocks noGrp="1"/>
          </p:cNvSpPr>
          <p:nvPr>
            <p:ph type="title"/>
          </p:nvPr>
        </p:nvSpPr>
        <p:spPr/>
        <p:txBody>
          <a:bodyPr/>
          <a:lstStyle/>
          <a:p>
            <a:r>
              <a:rPr lang="en-US" dirty="0"/>
              <a:t>Exceptions</a:t>
            </a:r>
          </a:p>
        </p:txBody>
      </p:sp>
      <p:pic>
        <p:nvPicPr>
          <p:cNvPr id="5" name="Content Placeholder 4">
            <a:extLst>
              <a:ext uri="{FF2B5EF4-FFF2-40B4-BE49-F238E27FC236}">
                <a16:creationId xmlns:a16="http://schemas.microsoft.com/office/drawing/2014/main" id="{4623A7E4-1BDB-41DF-8CD9-AAB9871EF4B5}"/>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1001486" y="1451430"/>
            <a:ext cx="10842171" cy="5167084"/>
          </a:xfrm>
          <a:prstGeom prst="rect">
            <a:avLst/>
          </a:prstGeom>
        </p:spPr>
      </p:pic>
    </p:spTree>
    <p:extLst>
      <p:ext uri="{BB962C8B-B14F-4D97-AF65-F5344CB8AC3E}">
        <p14:creationId xmlns:p14="http://schemas.microsoft.com/office/powerpoint/2010/main" val="3443055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998DD73-F2C5-4745-A08F-AC59A6985939}"/>
              </a:ext>
            </a:extLst>
          </p:cNvPr>
          <p:cNvSpPr>
            <a:spLocks noGrp="1"/>
          </p:cNvSpPr>
          <p:nvPr>
            <p:ph type="sldNum" sz="quarter" idx="12"/>
          </p:nvPr>
        </p:nvSpPr>
        <p:spPr/>
        <p:txBody>
          <a:bodyPr/>
          <a:lstStyle/>
          <a:p>
            <a:fld id="{A5849482-56A5-4ADA-AAC1-9895EAA61014}" type="slidenum">
              <a:rPr lang="en-CA" smtClean="0"/>
              <a:t>39</a:t>
            </a:fld>
            <a:endParaRPr lang="en-CA"/>
          </a:p>
        </p:txBody>
      </p:sp>
      <p:sp>
        <p:nvSpPr>
          <p:cNvPr id="4" name="Title 3">
            <a:extLst>
              <a:ext uri="{FF2B5EF4-FFF2-40B4-BE49-F238E27FC236}">
                <a16:creationId xmlns:a16="http://schemas.microsoft.com/office/drawing/2014/main" id="{6962195A-9285-457F-BCEF-5FF8E65506BB}"/>
              </a:ext>
            </a:extLst>
          </p:cNvPr>
          <p:cNvSpPr>
            <a:spLocks noGrp="1"/>
          </p:cNvSpPr>
          <p:nvPr>
            <p:ph type="title"/>
          </p:nvPr>
        </p:nvSpPr>
        <p:spPr/>
        <p:txBody>
          <a:bodyPr/>
          <a:lstStyle/>
          <a:p>
            <a:r>
              <a:rPr lang="en-US" dirty="0"/>
              <a:t>Exceptions</a:t>
            </a:r>
          </a:p>
        </p:txBody>
      </p:sp>
      <p:pic>
        <p:nvPicPr>
          <p:cNvPr id="5" name="Content Placeholder 4" descr="A close up of a map&#10;&#10;Description automatically generated">
            <a:extLst>
              <a:ext uri="{FF2B5EF4-FFF2-40B4-BE49-F238E27FC236}">
                <a16:creationId xmlns:a16="http://schemas.microsoft.com/office/drawing/2014/main" id="{5C8C85F9-FD32-4A8B-843B-2CB76F54FD11}"/>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302986" y="1872343"/>
            <a:ext cx="11586028" cy="4620532"/>
          </a:xfrm>
          <a:prstGeom prst="rect">
            <a:avLst/>
          </a:prstGeom>
        </p:spPr>
      </p:pic>
    </p:spTree>
    <p:extLst>
      <p:ext uri="{BB962C8B-B14F-4D97-AF65-F5344CB8AC3E}">
        <p14:creationId xmlns:p14="http://schemas.microsoft.com/office/powerpoint/2010/main" val="42229915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17D3ECC-E160-4E1A-AC9C-3D7B9C39BA35}"/>
              </a:ext>
            </a:extLst>
          </p:cNvPr>
          <p:cNvSpPr>
            <a:spLocks noGrp="1"/>
          </p:cNvSpPr>
          <p:nvPr>
            <p:ph idx="1"/>
          </p:nvPr>
        </p:nvSpPr>
        <p:spPr>
          <a:xfrm>
            <a:off x="739642" y="2309019"/>
            <a:ext cx="10515600" cy="4351338"/>
          </a:xfrm>
        </p:spPr>
        <p:txBody>
          <a:bodyPr/>
          <a:lstStyle/>
          <a:p>
            <a:r>
              <a:rPr lang="en-US" dirty="0"/>
              <a:t>CISPR 16-1-4 recommends that the following items be rechecked if the site deviation, </a:t>
            </a:r>
            <a:r>
              <a:rPr lang="en-US" i="1" dirty="0"/>
              <a:t>ΔA</a:t>
            </a:r>
            <a:r>
              <a:rPr lang="en-US" i="1" baseline="-25000" dirty="0"/>
              <a:t>S</a:t>
            </a:r>
            <a:r>
              <a:rPr lang="en-US" dirty="0"/>
              <a:t>, exceeds the ± 4 dB requirement:</a:t>
            </a:r>
          </a:p>
          <a:p>
            <a:pPr lvl="0"/>
            <a:r>
              <a:rPr lang="en-US" dirty="0"/>
              <a:t>Measurement procedure</a:t>
            </a:r>
          </a:p>
          <a:p>
            <a:pPr lvl="0"/>
            <a:r>
              <a:rPr lang="en-US" dirty="0"/>
              <a:t>Antenna factor accuracy</a:t>
            </a:r>
          </a:p>
          <a:p>
            <a:pPr lvl="0"/>
            <a:r>
              <a:rPr lang="en-US" dirty="0"/>
              <a:t>Drift in the signal source</a:t>
            </a:r>
          </a:p>
          <a:p>
            <a:pPr lvl="0"/>
            <a:r>
              <a:rPr lang="en-US" dirty="0"/>
              <a:t>Accuracy of the receiver or spectrum analyzer input attenuator</a:t>
            </a:r>
          </a:p>
          <a:p>
            <a:pPr lvl="0"/>
            <a:r>
              <a:rPr lang="en-US" dirty="0"/>
              <a:t>Measurement device readings</a:t>
            </a:r>
          </a:p>
          <a:p>
            <a:endParaRPr lang="en-US" dirty="0"/>
          </a:p>
        </p:txBody>
      </p:sp>
      <p:sp>
        <p:nvSpPr>
          <p:cNvPr id="3" name="Slide Number Placeholder 2">
            <a:extLst>
              <a:ext uri="{FF2B5EF4-FFF2-40B4-BE49-F238E27FC236}">
                <a16:creationId xmlns:a16="http://schemas.microsoft.com/office/drawing/2014/main" id="{F21A8C22-1B0C-4279-9935-BD9B187A1904}"/>
              </a:ext>
            </a:extLst>
          </p:cNvPr>
          <p:cNvSpPr>
            <a:spLocks noGrp="1"/>
          </p:cNvSpPr>
          <p:nvPr>
            <p:ph type="sldNum" sz="quarter" idx="12"/>
          </p:nvPr>
        </p:nvSpPr>
        <p:spPr/>
        <p:txBody>
          <a:bodyPr/>
          <a:lstStyle/>
          <a:p>
            <a:fld id="{A5849482-56A5-4ADA-AAC1-9895EAA61014}" type="slidenum">
              <a:rPr lang="en-CA" smtClean="0"/>
              <a:t>40</a:t>
            </a:fld>
            <a:endParaRPr lang="en-CA"/>
          </a:p>
        </p:txBody>
      </p:sp>
      <p:sp>
        <p:nvSpPr>
          <p:cNvPr id="4" name="Title 3">
            <a:extLst>
              <a:ext uri="{FF2B5EF4-FFF2-40B4-BE49-F238E27FC236}">
                <a16:creationId xmlns:a16="http://schemas.microsoft.com/office/drawing/2014/main" id="{EEBF7D5E-B874-46B4-AF61-A000D5B375E3}"/>
              </a:ext>
            </a:extLst>
          </p:cNvPr>
          <p:cNvSpPr>
            <a:spLocks noGrp="1"/>
          </p:cNvSpPr>
          <p:nvPr>
            <p:ph type="title"/>
          </p:nvPr>
        </p:nvSpPr>
        <p:spPr>
          <a:xfrm>
            <a:off x="838200" y="983456"/>
            <a:ext cx="10515600" cy="1325563"/>
          </a:xfrm>
        </p:spPr>
        <p:txBody>
          <a:bodyPr/>
          <a:lstStyle/>
          <a:p>
            <a:r>
              <a:rPr lang="en-US" b="1" dirty="0"/>
              <a:t>Possible causes for exceeding site acceptability limits</a:t>
            </a:r>
            <a:endParaRPr lang="en-US" dirty="0"/>
          </a:p>
        </p:txBody>
      </p:sp>
    </p:spTree>
    <p:extLst>
      <p:ext uri="{BB962C8B-B14F-4D97-AF65-F5344CB8AC3E}">
        <p14:creationId xmlns:p14="http://schemas.microsoft.com/office/powerpoint/2010/main" val="32720470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708BF1F-107E-4170-A326-EE318DC2C464}"/>
              </a:ext>
            </a:extLst>
          </p:cNvPr>
          <p:cNvSpPr>
            <a:spLocks noGrp="1"/>
          </p:cNvSpPr>
          <p:nvPr>
            <p:ph idx="1"/>
          </p:nvPr>
        </p:nvSpPr>
        <p:spPr/>
        <p:txBody>
          <a:bodyPr>
            <a:normAutofit fontScale="92500"/>
          </a:bodyPr>
          <a:lstStyle/>
          <a:p>
            <a:r>
              <a:rPr lang="en-US" dirty="0"/>
              <a:t>Annex F of the standard describes errors that can occur in NSA measurement. If no errors are found, it is likely that the site is at fault, and should be investigated. Key items recommended by the standard include:</a:t>
            </a:r>
          </a:p>
          <a:p>
            <a:pPr lvl="0"/>
            <a:r>
              <a:rPr lang="en-US" dirty="0"/>
              <a:t> ground plane construction inadequacies</a:t>
            </a:r>
          </a:p>
          <a:p>
            <a:pPr lvl="0"/>
            <a:r>
              <a:rPr lang="en-US" dirty="0"/>
              <a:t>Undesired reflections from the perimeter of the site or from an all-weather cover</a:t>
            </a:r>
          </a:p>
          <a:p>
            <a:pPr lvl="0"/>
            <a:r>
              <a:rPr lang="en-US" dirty="0"/>
              <a:t>Poor or no continuity between the turntable and the surrounding ground plane when the turntable is flush-mounted and conductive</a:t>
            </a:r>
          </a:p>
          <a:p>
            <a:pPr lvl="0"/>
            <a:r>
              <a:rPr lang="en-US" dirty="0"/>
              <a:t>Thickness of any dielectric ground plane covers</a:t>
            </a:r>
          </a:p>
          <a:p>
            <a:pPr lvl="0"/>
            <a:r>
              <a:rPr lang="en-US" dirty="0"/>
              <a:t>Openings in the ground plane, like trap door seams</a:t>
            </a:r>
          </a:p>
          <a:p>
            <a:endParaRPr lang="en-US" dirty="0"/>
          </a:p>
        </p:txBody>
      </p:sp>
      <p:sp>
        <p:nvSpPr>
          <p:cNvPr id="3" name="Slide Number Placeholder 2">
            <a:extLst>
              <a:ext uri="{FF2B5EF4-FFF2-40B4-BE49-F238E27FC236}">
                <a16:creationId xmlns:a16="http://schemas.microsoft.com/office/drawing/2014/main" id="{B7B837CC-393E-4904-93A3-D3FEF67247F0}"/>
              </a:ext>
            </a:extLst>
          </p:cNvPr>
          <p:cNvSpPr>
            <a:spLocks noGrp="1"/>
          </p:cNvSpPr>
          <p:nvPr>
            <p:ph type="sldNum" sz="quarter" idx="12"/>
          </p:nvPr>
        </p:nvSpPr>
        <p:spPr/>
        <p:txBody>
          <a:bodyPr/>
          <a:lstStyle/>
          <a:p>
            <a:fld id="{A5849482-56A5-4ADA-AAC1-9895EAA61014}" type="slidenum">
              <a:rPr lang="en-CA" smtClean="0"/>
              <a:t>41</a:t>
            </a:fld>
            <a:endParaRPr lang="en-CA"/>
          </a:p>
        </p:txBody>
      </p:sp>
      <p:sp>
        <p:nvSpPr>
          <p:cNvPr id="4" name="Title 3">
            <a:extLst>
              <a:ext uri="{FF2B5EF4-FFF2-40B4-BE49-F238E27FC236}">
                <a16:creationId xmlns:a16="http://schemas.microsoft.com/office/drawing/2014/main" id="{49AA7F8F-EDF5-4C09-8297-4155C4C7DF1D}"/>
              </a:ext>
            </a:extLst>
          </p:cNvPr>
          <p:cNvSpPr>
            <a:spLocks noGrp="1"/>
          </p:cNvSpPr>
          <p:nvPr>
            <p:ph type="title"/>
          </p:nvPr>
        </p:nvSpPr>
        <p:spPr>
          <a:xfrm>
            <a:off x="838200" y="616996"/>
            <a:ext cx="10515600" cy="1325563"/>
          </a:xfrm>
        </p:spPr>
        <p:txBody>
          <a:bodyPr/>
          <a:lstStyle/>
          <a:p>
            <a:r>
              <a:rPr lang="en-US" dirty="0"/>
              <a:t>Possible site faults causing failure</a:t>
            </a:r>
          </a:p>
        </p:txBody>
      </p:sp>
    </p:spTree>
    <p:extLst>
      <p:ext uri="{BB962C8B-B14F-4D97-AF65-F5344CB8AC3E}">
        <p14:creationId xmlns:p14="http://schemas.microsoft.com/office/powerpoint/2010/main" val="14384542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BEC54F3D-70BE-4D43-B7AB-0BB569CEBFD2}"/>
              </a:ext>
            </a:extLst>
          </p:cNvPr>
          <p:cNvGraphicFramePr>
            <a:graphicFrameLocks noGrp="1"/>
          </p:cNvGraphicFramePr>
          <p:nvPr>
            <p:ph idx="1"/>
            <p:extLst>
              <p:ext uri="{D42A27DB-BD31-4B8C-83A1-F6EECF244321}">
                <p14:modId xmlns:p14="http://schemas.microsoft.com/office/powerpoint/2010/main" val="920514938"/>
              </p:ext>
            </p:extLst>
          </p:nvPr>
        </p:nvGraphicFramePr>
        <p:xfrm>
          <a:off x="1576929" y="3487861"/>
          <a:ext cx="7487696" cy="3032394"/>
        </p:xfrm>
        <a:graphic>
          <a:graphicData uri="http://schemas.openxmlformats.org/drawingml/2006/table">
            <a:tbl>
              <a:tblPr firstRow="1" firstCol="1" bandRow="1">
                <a:tableStyleId>{5C22544A-7EE6-4342-B048-85BDC9FD1C3A}</a:tableStyleId>
              </a:tblPr>
              <a:tblGrid>
                <a:gridCol w="3743848">
                  <a:extLst>
                    <a:ext uri="{9D8B030D-6E8A-4147-A177-3AD203B41FA5}">
                      <a16:colId xmlns:a16="http://schemas.microsoft.com/office/drawing/2014/main" val="2841357734"/>
                    </a:ext>
                  </a:extLst>
                </a:gridCol>
                <a:gridCol w="3743848">
                  <a:extLst>
                    <a:ext uri="{9D8B030D-6E8A-4147-A177-3AD203B41FA5}">
                      <a16:colId xmlns:a16="http://schemas.microsoft.com/office/drawing/2014/main" val="2054562847"/>
                    </a:ext>
                  </a:extLst>
                </a:gridCol>
              </a:tblGrid>
              <a:tr h="1758009">
                <a:tc>
                  <a:txBody>
                    <a:bodyPr/>
                    <a:lstStyle/>
                    <a:p>
                      <a:pPr marL="0" marR="0" algn="ctr">
                        <a:lnSpc>
                          <a:spcPct val="107000"/>
                        </a:lnSpc>
                        <a:spcBef>
                          <a:spcPts val="0"/>
                        </a:spcBef>
                        <a:spcAft>
                          <a:spcPts val="0"/>
                        </a:spcAft>
                      </a:pPr>
                      <a:r>
                        <a:rPr lang="en-US" sz="1200" dirty="0">
                          <a:effectLst/>
                        </a:rPr>
                        <a:t>Maximum diameter, </a:t>
                      </a:r>
                      <a:r>
                        <a:rPr lang="en-US" sz="1200" dirty="0" err="1">
                          <a:effectLst/>
                        </a:rPr>
                        <a:t>d</a:t>
                      </a:r>
                      <a:r>
                        <a:rPr lang="en-US" sz="1200" baseline="-25000" dirty="0" err="1">
                          <a:effectLst/>
                        </a:rPr>
                        <a:t>max</a:t>
                      </a:r>
                      <a:r>
                        <a:rPr lang="en-US" sz="1200" dirty="0">
                          <a:effectLst/>
                        </a:rPr>
                        <a:t>,</a:t>
                      </a:r>
                      <a:endParaRPr lang="en-US" sz="1100" dirty="0">
                        <a:effectLst/>
                      </a:endParaRPr>
                    </a:p>
                    <a:p>
                      <a:pPr marL="0" marR="0" algn="ctr">
                        <a:lnSpc>
                          <a:spcPct val="107000"/>
                        </a:lnSpc>
                        <a:spcBef>
                          <a:spcPts val="0"/>
                        </a:spcBef>
                        <a:spcAft>
                          <a:spcPts val="0"/>
                        </a:spcAft>
                      </a:pPr>
                      <a:r>
                        <a:rPr lang="en-US" sz="1200" dirty="0">
                          <a:effectLst/>
                        </a:rPr>
                        <a:t>and height </a:t>
                      </a:r>
                      <a:r>
                        <a:rPr lang="en-US" sz="1200" dirty="0" err="1">
                          <a:effectLst/>
                        </a:rPr>
                        <a:t>h</a:t>
                      </a:r>
                      <a:r>
                        <a:rPr lang="en-US" sz="1200" baseline="-25000" dirty="0" err="1">
                          <a:effectLst/>
                        </a:rPr>
                        <a:t>max</a:t>
                      </a:r>
                      <a:r>
                        <a:rPr lang="en-US" sz="1200" dirty="0">
                          <a:effectLst/>
                        </a:rPr>
                        <a:t>,</a:t>
                      </a:r>
                      <a:endParaRPr lang="en-US" sz="1100" dirty="0">
                        <a:effectLst/>
                      </a:endParaRPr>
                    </a:p>
                    <a:p>
                      <a:pPr marL="0" marR="0" algn="ctr">
                        <a:lnSpc>
                          <a:spcPct val="107000"/>
                        </a:lnSpc>
                        <a:spcBef>
                          <a:spcPts val="0"/>
                        </a:spcBef>
                        <a:spcAft>
                          <a:spcPts val="0"/>
                        </a:spcAft>
                      </a:pPr>
                      <a:r>
                        <a:rPr lang="en-US" sz="1200" dirty="0">
                          <a:effectLst/>
                        </a:rPr>
                        <a:t>of the test volume</a:t>
                      </a:r>
                      <a:endParaRPr lang="en-US" sz="1100" dirty="0">
                        <a:effectLst/>
                      </a:endParaRPr>
                    </a:p>
                    <a:p>
                      <a:pPr marL="0" marR="0" algn="ctr">
                        <a:lnSpc>
                          <a:spcPct val="107000"/>
                        </a:lnSpc>
                        <a:spcBef>
                          <a:spcPts val="0"/>
                        </a:spcBef>
                        <a:spcAft>
                          <a:spcPts val="0"/>
                        </a:spcAft>
                      </a:pPr>
                      <a:r>
                        <a:rPr lang="en-US" sz="1200" dirty="0">
                          <a:effectLst/>
                        </a:rPr>
                        <a:t>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a:effectLst/>
                        </a:rPr>
                        <a:t>Test distance</a:t>
                      </a:r>
                      <a:endParaRPr lang="en-US" sz="1100">
                        <a:effectLst/>
                      </a:endParaRPr>
                    </a:p>
                    <a:p>
                      <a:pPr marL="0" marR="0" algn="ctr">
                        <a:lnSpc>
                          <a:spcPct val="107000"/>
                        </a:lnSpc>
                        <a:spcBef>
                          <a:spcPts val="0"/>
                        </a:spcBef>
                        <a:spcAft>
                          <a:spcPts val="0"/>
                        </a:spcAft>
                      </a:pPr>
                      <a:r>
                        <a:rPr lang="en-US" sz="1200">
                          <a:effectLst/>
                        </a:rPr>
                        <a:t>d</a:t>
                      </a:r>
                      <a:r>
                        <a:rPr lang="en-US" sz="1200" baseline="-25000">
                          <a:effectLst/>
                        </a:rPr>
                        <a:t>nominal</a:t>
                      </a:r>
                      <a:endParaRPr lang="en-US" sz="1100">
                        <a:effectLst/>
                      </a:endParaRPr>
                    </a:p>
                    <a:p>
                      <a:pPr marL="0" marR="0">
                        <a:lnSpc>
                          <a:spcPct val="107000"/>
                        </a:lnSpc>
                        <a:spcBef>
                          <a:spcPts val="0"/>
                        </a:spcBef>
                        <a:spcAft>
                          <a:spcPts val="0"/>
                        </a:spcAft>
                      </a:pPr>
                      <a:r>
                        <a:rPr lang="en-US" sz="1200">
                          <a:effectLst/>
                        </a:rPr>
                        <a:t> </a:t>
                      </a:r>
                      <a:endParaRPr lang="en-US" sz="1100">
                        <a:effectLst/>
                      </a:endParaRPr>
                    </a:p>
                    <a:p>
                      <a:pPr marL="0" marR="0" algn="ctr">
                        <a:lnSpc>
                          <a:spcPct val="107000"/>
                        </a:lnSpc>
                        <a:spcBef>
                          <a:spcPts val="0"/>
                        </a:spcBef>
                        <a:spcAft>
                          <a:spcPts val="0"/>
                        </a:spcAft>
                      </a:pPr>
                      <a:r>
                        <a:rPr lang="en-US" sz="1200">
                          <a:effectLst/>
                        </a:rPr>
                        <a:t>m</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56882909"/>
                  </a:ext>
                </a:extLst>
              </a:tr>
              <a:tr h="424795">
                <a:tc>
                  <a:txBody>
                    <a:bodyPr/>
                    <a:lstStyle/>
                    <a:p>
                      <a:pPr marL="0" marR="0" algn="ctr">
                        <a:lnSpc>
                          <a:spcPct val="107000"/>
                        </a:lnSpc>
                        <a:spcBef>
                          <a:spcPts val="0"/>
                        </a:spcBef>
                        <a:spcAft>
                          <a:spcPts val="0"/>
                        </a:spcAft>
                      </a:pPr>
                      <a:r>
                        <a:rPr lang="en-US" sz="1200">
                          <a:effectLst/>
                        </a:rPr>
                        <a:t>1.5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a:effectLst/>
                        </a:rPr>
                        <a:t>3.0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28220185"/>
                  </a:ext>
                </a:extLst>
              </a:tr>
              <a:tr h="424795">
                <a:tc>
                  <a:txBody>
                    <a:bodyPr/>
                    <a:lstStyle/>
                    <a:p>
                      <a:pPr marL="0" marR="0" algn="ctr">
                        <a:lnSpc>
                          <a:spcPct val="107000"/>
                        </a:lnSpc>
                        <a:spcBef>
                          <a:spcPts val="0"/>
                        </a:spcBef>
                        <a:spcAft>
                          <a:spcPts val="0"/>
                        </a:spcAft>
                      </a:pPr>
                      <a:r>
                        <a:rPr lang="en-US" sz="1200">
                          <a:effectLst/>
                        </a:rPr>
                        <a:t>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a:effectLst/>
                        </a:rPr>
                        <a:t>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28634848"/>
                  </a:ext>
                </a:extLst>
              </a:tr>
              <a:tr h="424795">
                <a:tc>
                  <a:txBody>
                    <a:bodyPr/>
                    <a:lstStyle/>
                    <a:p>
                      <a:pPr marL="0" marR="0" algn="ctr">
                        <a:lnSpc>
                          <a:spcPct val="107000"/>
                        </a:lnSpc>
                        <a:spcBef>
                          <a:spcPts val="0"/>
                        </a:spcBef>
                        <a:spcAft>
                          <a:spcPts val="0"/>
                        </a:spcAft>
                      </a:pPr>
                      <a:r>
                        <a:rPr lang="en-US" sz="1200">
                          <a:effectLst/>
                        </a:rPr>
                        <a:t>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dirty="0">
                          <a:effectLst/>
                        </a:rPr>
                        <a:t>10.0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61789600"/>
                  </a:ext>
                </a:extLst>
              </a:tr>
            </a:tbl>
          </a:graphicData>
        </a:graphic>
      </p:graphicFrame>
      <p:sp>
        <p:nvSpPr>
          <p:cNvPr id="3" name="Slide Number Placeholder 2">
            <a:extLst>
              <a:ext uri="{FF2B5EF4-FFF2-40B4-BE49-F238E27FC236}">
                <a16:creationId xmlns:a16="http://schemas.microsoft.com/office/drawing/2014/main" id="{52B92B0C-48EC-42DC-BE70-DC918058B5B9}"/>
              </a:ext>
            </a:extLst>
          </p:cNvPr>
          <p:cNvSpPr>
            <a:spLocks noGrp="1"/>
          </p:cNvSpPr>
          <p:nvPr>
            <p:ph type="sldNum" sz="quarter" idx="12"/>
          </p:nvPr>
        </p:nvSpPr>
        <p:spPr/>
        <p:txBody>
          <a:bodyPr/>
          <a:lstStyle/>
          <a:p>
            <a:fld id="{A5849482-56A5-4ADA-AAC1-9895EAA61014}" type="slidenum">
              <a:rPr lang="en-CA" smtClean="0"/>
              <a:t>42</a:t>
            </a:fld>
            <a:endParaRPr lang="en-CA"/>
          </a:p>
        </p:txBody>
      </p:sp>
      <p:sp>
        <p:nvSpPr>
          <p:cNvPr id="4" name="Title 3">
            <a:extLst>
              <a:ext uri="{FF2B5EF4-FFF2-40B4-BE49-F238E27FC236}">
                <a16:creationId xmlns:a16="http://schemas.microsoft.com/office/drawing/2014/main" id="{CA46ACEF-E15B-4EE8-B156-C4FB74173C1B}"/>
              </a:ext>
            </a:extLst>
          </p:cNvPr>
          <p:cNvSpPr>
            <a:spLocks noGrp="1"/>
          </p:cNvSpPr>
          <p:nvPr>
            <p:ph type="title"/>
          </p:nvPr>
        </p:nvSpPr>
        <p:spPr>
          <a:xfrm>
            <a:off x="-65249" y="118366"/>
            <a:ext cx="10515600" cy="1325563"/>
          </a:xfrm>
        </p:spPr>
        <p:txBody>
          <a:bodyPr/>
          <a:lstStyle/>
          <a:p>
            <a:r>
              <a:rPr lang="en-US" dirty="0"/>
              <a:t>2019 FAR Site Validation change</a:t>
            </a:r>
          </a:p>
        </p:txBody>
      </p:sp>
      <p:sp>
        <p:nvSpPr>
          <p:cNvPr id="8" name="Rectangle 2">
            <a:extLst>
              <a:ext uri="{FF2B5EF4-FFF2-40B4-BE49-F238E27FC236}">
                <a16:creationId xmlns:a16="http://schemas.microsoft.com/office/drawing/2014/main" id="{18345754-C771-4E98-8844-12C991615FDB}"/>
              </a:ext>
            </a:extLst>
          </p:cNvPr>
          <p:cNvSpPr>
            <a:spLocks noChangeArrowheads="1"/>
          </p:cNvSpPr>
          <p:nvPr/>
        </p:nvSpPr>
        <p:spPr bwMode="auto">
          <a:xfrm>
            <a:off x="60230" y="1020393"/>
            <a:ext cx="11899411"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new requirements for FAR site validation provides the addition of Table 2 that follows.</a:t>
            </a:r>
            <a:endParaRPr kumimoji="0" lang="en-US" altLang="en-US" b="0" i="0" u="none" strike="noStrike" cap="none" normalizeH="0" baseline="0" dirty="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This table limits the size of the test volume diameter and height, depending on the test measurement distance.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This limitation did not exist in the previous standard publication, and we will delve into this further in future</a:t>
            </a:r>
          </a:p>
          <a:p>
            <a:pPr marR="0" lvl="0" algn="l" defTabSz="914400" rtl="0" eaLnBrk="0" fontAlgn="base" latinLnBrk="0" hangingPunct="0">
              <a:lnSpc>
                <a:spcPct val="100000"/>
              </a:lnSpc>
              <a:spcBef>
                <a:spcPct val="0"/>
              </a:spcBef>
              <a:spcAft>
                <a:spcPct val="0"/>
              </a:spcAft>
              <a:buClrTx/>
              <a:buSzTx/>
              <a:tabLst/>
            </a:pPr>
            <a:r>
              <a:rPr kumimoji="0" lang="en-US" altLang="en-US"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presentations.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In the meantime, it is important to note that, if you wish, for example, to have a test volume greater than 1.5m in</a:t>
            </a:r>
          </a:p>
          <a:p>
            <a:pPr marR="0" lvl="0" algn="l" defTabSz="914400" rtl="0" eaLnBrk="0" fontAlgn="base" latinLnBrk="0" hangingPunct="0">
              <a:lnSpc>
                <a:spcPct val="100000"/>
              </a:lnSpc>
              <a:spcBef>
                <a:spcPct val="0"/>
              </a:spcBef>
              <a:spcAft>
                <a:spcPct val="0"/>
              </a:spcAft>
              <a:buClrTx/>
              <a:buSzTx/>
              <a:tabLst/>
            </a:pPr>
            <a:r>
              <a:rPr kumimoji="0" lang="en-US" altLang="en-US"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diameter, then you must construct a 5m chamber, as a 3m chamber will not meet this criterion.</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Again, this is only for FAR chambers and does not impact SAC and OATS requirements.</a:t>
            </a:r>
            <a:r>
              <a:rPr kumimoji="0" lang="en-US" altLang="en-US" b="0" i="0" u="none" strike="noStrike" cap="none" normalizeH="0" baseline="0" dirty="0">
                <a:ln>
                  <a:noFill/>
                </a:ln>
                <a:solidFill>
                  <a:schemeClr val="tx1"/>
                </a:solidFill>
                <a:effectLst/>
                <a:latin typeface="Arial" panose="020B0604020202020204" pitchFamily="34" charset="0"/>
              </a:rPr>
              <a:t> </a:t>
            </a:r>
          </a:p>
        </p:txBody>
      </p:sp>
    </p:spTree>
    <p:extLst>
      <p:ext uri="{BB962C8B-B14F-4D97-AF65-F5344CB8AC3E}">
        <p14:creationId xmlns:p14="http://schemas.microsoft.com/office/powerpoint/2010/main" val="30746636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1CE18CE-DCDE-48A9-8EC1-2F1888629795}"/>
              </a:ext>
            </a:extLst>
          </p:cNvPr>
          <p:cNvSpPr>
            <a:spLocks noGrp="1"/>
          </p:cNvSpPr>
          <p:nvPr>
            <p:ph idx="1"/>
          </p:nvPr>
        </p:nvSpPr>
        <p:spPr/>
        <p:txBody>
          <a:bodyPr/>
          <a:lstStyle/>
          <a:p>
            <a:endParaRPr lang="en-US" dirty="0"/>
          </a:p>
        </p:txBody>
      </p:sp>
      <p:sp>
        <p:nvSpPr>
          <p:cNvPr id="3" name="Slide Number Placeholder 2">
            <a:extLst>
              <a:ext uri="{FF2B5EF4-FFF2-40B4-BE49-F238E27FC236}">
                <a16:creationId xmlns:a16="http://schemas.microsoft.com/office/drawing/2014/main" id="{2AEBC9F3-6E51-49C9-8609-8F5A848F90FB}"/>
              </a:ext>
            </a:extLst>
          </p:cNvPr>
          <p:cNvSpPr>
            <a:spLocks noGrp="1"/>
          </p:cNvSpPr>
          <p:nvPr>
            <p:ph type="sldNum" sz="quarter" idx="12"/>
          </p:nvPr>
        </p:nvSpPr>
        <p:spPr/>
        <p:txBody>
          <a:bodyPr/>
          <a:lstStyle/>
          <a:p>
            <a:fld id="{A5849482-56A5-4ADA-AAC1-9895EAA61014}" type="slidenum">
              <a:rPr lang="en-CA" smtClean="0"/>
              <a:t>43</a:t>
            </a:fld>
            <a:endParaRPr lang="en-CA"/>
          </a:p>
        </p:txBody>
      </p:sp>
      <p:sp>
        <p:nvSpPr>
          <p:cNvPr id="4" name="Title 3">
            <a:extLst>
              <a:ext uri="{FF2B5EF4-FFF2-40B4-BE49-F238E27FC236}">
                <a16:creationId xmlns:a16="http://schemas.microsoft.com/office/drawing/2014/main" id="{BD8F8EFE-72A1-491F-BE17-F847C2DCD3A8}"/>
              </a:ext>
            </a:extLst>
          </p:cNvPr>
          <p:cNvSpPr>
            <a:spLocks noGrp="1"/>
          </p:cNvSpPr>
          <p:nvPr>
            <p:ph type="title"/>
          </p:nvPr>
        </p:nvSpPr>
        <p:spPr/>
        <p:txBody>
          <a:bodyPr/>
          <a:lstStyle/>
          <a:p>
            <a:r>
              <a:rPr lang="en-US" dirty="0"/>
              <a:t>Questions??</a:t>
            </a:r>
          </a:p>
        </p:txBody>
      </p:sp>
    </p:spTree>
    <p:extLst>
      <p:ext uri="{BB962C8B-B14F-4D97-AF65-F5344CB8AC3E}">
        <p14:creationId xmlns:p14="http://schemas.microsoft.com/office/powerpoint/2010/main" val="19295086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4316A49C503F743A308FE69F1A3ED13" ma:contentTypeVersion="2" ma:contentTypeDescription="Create a new document." ma:contentTypeScope="" ma:versionID="d9c764aae7d3fac3f9c26e4c5dbceadc">
  <xsd:schema xmlns:xsd="http://www.w3.org/2001/XMLSchema" xmlns:xs="http://www.w3.org/2001/XMLSchema" xmlns:p="http://schemas.microsoft.com/office/2006/metadata/properties" xmlns:ns2="5af8f080-ff59-4fa1-a7a2-4727e1520a79" targetNamespace="http://schemas.microsoft.com/office/2006/metadata/properties" ma:root="true" ma:fieldsID="530954eee240c379b26ae619c5a97b5d" ns2:_="">
    <xsd:import namespace="5af8f080-ff59-4fa1-a7a2-4727e1520a79"/>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f8f080-ff59-4fa1-a7a2-4727e1520a7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2AC6C47-F784-4C1C-AEB1-74118AEC69D2}">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B66B01BF-843F-46A5-A3DC-634803F352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f8f080-ff59-4fa1-a7a2-4727e1520a7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7A2209F-0FF8-400A-8D96-D00EC22EBFA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TotalTime>
  <Words>2065</Words>
  <Application>Microsoft Office PowerPoint</Application>
  <PresentationFormat>Widescreen</PresentationFormat>
  <Paragraphs>258</Paragraphs>
  <Slides>43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43</vt:i4>
      </vt:variant>
    </vt:vector>
  </HeadingPairs>
  <TitlesOfParts>
    <vt:vector size="48" baseType="lpstr">
      <vt:lpstr>Arial</vt:lpstr>
      <vt:lpstr>Calibri</vt:lpstr>
      <vt:lpstr>Calibri Light</vt:lpstr>
      <vt:lpstr>Cambria Math</vt:lpstr>
      <vt:lpstr>Office Theme</vt:lpstr>
      <vt:lpstr>   Basic Parameters of the Normalized Site Attenuation (NSA) Method for Open Area Test Sites (OATS) and Semi Anechoic Chambers (SAC) In CISPR 16-1-4 for EMC Testing  for  IEEE EMC Chapter Michigan Section by  Louis A. Feudi Raymond EMC</vt:lpstr>
      <vt:lpstr>Scope</vt:lpstr>
      <vt:lpstr>CISPR and IEC</vt:lpstr>
      <vt:lpstr>CISPR and IEC</vt:lpstr>
      <vt:lpstr>CISPR 16</vt:lpstr>
      <vt:lpstr>CISPR 16-1-4:2019</vt:lpstr>
      <vt:lpstr>Compliance Test Site</vt:lpstr>
      <vt:lpstr>Basic Requirements </vt:lpstr>
      <vt:lpstr>EUT Volume</vt:lpstr>
      <vt:lpstr>OATS</vt:lpstr>
      <vt:lpstr>Minimum Dimensions</vt:lpstr>
      <vt:lpstr>Stationary EUT</vt:lpstr>
      <vt:lpstr>OATS sans Turntable</vt:lpstr>
      <vt:lpstr>Oats with Turntable</vt:lpstr>
      <vt:lpstr>Ellipse OATS dimensions</vt:lpstr>
      <vt:lpstr>Ambient rf levels classification</vt:lpstr>
      <vt:lpstr>Alternatives to OATS</vt:lpstr>
      <vt:lpstr>SAC</vt:lpstr>
      <vt:lpstr>PowerPoint Presentation</vt:lpstr>
      <vt:lpstr>PowerPoint Presentation</vt:lpstr>
      <vt:lpstr>PowerPoint Presentation</vt:lpstr>
      <vt:lpstr>PowerPoint Presentation</vt:lpstr>
      <vt:lpstr>FAR</vt:lpstr>
      <vt:lpstr>PowerPoint Presentation</vt:lpstr>
      <vt:lpstr>Normalized Site Attenuation</vt:lpstr>
      <vt:lpstr>Bi-Log antennas NOT preferred</vt:lpstr>
      <vt:lpstr>Site validation methods for OATS, SAC, and FAR</vt:lpstr>
      <vt:lpstr>NSA</vt:lpstr>
      <vt:lpstr>Theoretical Normalized Site Attenuation</vt:lpstr>
      <vt:lpstr>Site Attenuation SA Calculation</vt:lpstr>
      <vt:lpstr>Example of co polarization</vt:lpstr>
      <vt:lpstr>Validation of a weather-protection-enclosed OATS or a SAC </vt:lpstr>
      <vt:lpstr>Volumetric measurement</vt:lpstr>
      <vt:lpstr>Vertical polarization measurement</vt:lpstr>
      <vt:lpstr>Horizontal Polarization measurements</vt:lpstr>
      <vt:lpstr>Volumetric</vt:lpstr>
      <vt:lpstr>Example of test volume</vt:lpstr>
      <vt:lpstr>Exceptions</vt:lpstr>
      <vt:lpstr>Exceptions</vt:lpstr>
      <vt:lpstr>Possible causes for exceeding site acceptability limits</vt:lpstr>
      <vt:lpstr>Possible site faults causing failure</vt:lpstr>
      <vt:lpstr>2019 FAR Site Validation change</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Basic Parameters of the Normalized Site Attenuation (NSA) Method for Open Area Test Sites (OATS) and Semi Anechoic Chambers (SAC) In CISPR 16-1-4 for EMC Testing  for  IEEE EMC Chapter Chicago Section by  Louis A. Feudi Raymond EMC</dc:title>
  <dc:creator>Louis Feudi</dc:creator>
  <cp:lastModifiedBy>Louis Feudi</cp:lastModifiedBy>
  <cp:revision>3</cp:revision>
  <dcterms:created xsi:type="dcterms:W3CDTF">2020-02-19T22:54:09Z</dcterms:created>
  <dcterms:modified xsi:type="dcterms:W3CDTF">2020-02-27T19:33:49Z</dcterms:modified>
</cp:coreProperties>
</file>